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sldIdLst>
    <p:sldId id="256" r:id="rId2"/>
    <p:sldId id="282" r:id="rId3"/>
    <p:sldId id="283" r:id="rId4"/>
    <p:sldId id="284" r:id="rId5"/>
    <p:sldId id="285" r:id="rId6"/>
    <p:sldId id="286" r:id="rId7"/>
    <p:sldId id="287" r:id="rId8"/>
    <p:sldId id="288" r:id="rId9"/>
    <p:sldId id="267" r:id="rId10"/>
    <p:sldId id="268" r:id="rId11"/>
    <p:sldId id="269" r:id="rId12"/>
    <p:sldId id="296" r:id="rId13"/>
    <p:sldId id="298" r:id="rId14"/>
    <p:sldId id="258" r:id="rId15"/>
    <p:sldId id="300" r:id="rId16"/>
    <p:sldId id="306" r:id="rId17"/>
    <p:sldId id="261" r:id="rId18"/>
    <p:sldId id="302" r:id="rId19"/>
    <p:sldId id="264" r:id="rId20"/>
    <p:sldId id="308" r:id="rId21"/>
    <p:sldId id="272" r:id="rId22"/>
    <p:sldId id="290" r:id="rId23"/>
    <p:sldId id="274" r:id="rId24"/>
    <p:sldId id="271" r:id="rId25"/>
    <p:sldId id="280" r:id="rId26"/>
    <p:sldId id="275" r:id="rId27"/>
    <p:sldId id="304" r:id="rId28"/>
    <p:sldId id="276" r:id="rId29"/>
    <p:sldId id="278" r:id="rId30"/>
    <p:sldId id="279" r:id="rId31"/>
    <p:sldId id="281" r:id="rId32"/>
    <p:sldId id="292" r:id="rId33"/>
    <p:sldId id="293" r:id="rId34"/>
    <p:sldId id="294"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7E8"/>
    <a:srgbClr val="FEEFD2"/>
    <a:srgbClr val="FDE6B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14" y="-15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683862-B74A-4D7D-9D19-E43189037AF0}" type="datetimeFigureOut">
              <a:rPr lang="en-US" smtClean="0"/>
              <a:pPr/>
              <a:t>9/12/2012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CFD7E3-4197-4129-BD62-C26A63623AD1}" type="slidenum">
              <a:rPr lang="en-US" smtClean="0"/>
              <a:pPr/>
              <a:t>‹#›</a:t>
            </a:fld>
            <a:endParaRPr lang="en-US"/>
          </a:p>
        </p:txBody>
      </p:sp>
    </p:spTree>
    <p:extLst>
      <p:ext uri="{BB962C8B-B14F-4D97-AF65-F5344CB8AC3E}">
        <p14:creationId xmlns:p14="http://schemas.microsoft.com/office/powerpoint/2010/main" xmlns="" val="426755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1</a:t>
            </a:fld>
            <a:endParaRPr lang="en-US"/>
          </a:p>
        </p:txBody>
      </p:sp>
    </p:spTree>
    <p:extLst>
      <p:ext uri="{BB962C8B-B14F-4D97-AF65-F5344CB8AC3E}">
        <p14:creationId xmlns:p14="http://schemas.microsoft.com/office/powerpoint/2010/main" xmlns="" val="3475697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who was at the Philadelphia Convention. The 55 delegates were composed of white, male landowners – some of whom possessed above average wealth. Groups not represented were women, slaves, and Native Americans. </a:t>
            </a:r>
            <a:endParaRPr lang="en-US" dirty="0"/>
          </a:p>
        </p:txBody>
      </p:sp>
      <p:sp>
        <p:nvSpPr>
          <p:cNvPr id="4" name="Slide Number Placeholder 3"/>
          <p:cNvSpPr>
            <a:spLocks noGrp="1"/>
          </p:cNvSpPr>
          <p:nvPr>
            <p:ph type="sldNum" sz="quarter" idx="10"/>
          </p:nvPr>
        </p:nvSpPr>
        <p:spPr/>
        <p:txBody>
          <a:bodyPr/>
          <a:lstStyle/>
          <a:p>
            <a:fld id="{C8CA7A8B-D229-4490-B44A-52950C9EE6CA}" type="slidenum">
              <a:rPr lang="en-US" smtClean="0"/>
              <a:pPr/>
              <a:t>10</a:t>
            </a:fld>
            <a:endParaRPr lang="en-US"/>
          </a:p>
        </p:txBody>
      </p:sp>
    </p:spTree>
    <p:extLst>
      <p:ext uri="{BB962C8B-B14F-4D97-AF65-F5344CB8AC3E}">
        <p14:creationId xmlns:p14="http://schemas.microsoft.com/office/powerpoint/2010/main" xmlns="" val="2818395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the main</a:t>
            </a:r>
            <a:r>
              <a:rPr lang="en-US" baseline="0" dirty="0" smtClean="0"/>
              <a:t> ideas the delegates had going into the Philadelphia Convention. They were aware they would not be “revising” the Articles of Confederation, but writing an entirely new constitution. </a:t>
            </a:r>
          </a:p>
          <a:p>
            <a:endParaRPr lang="en-US" baseline="0" dirty="0" smtClean="0"/>
          </a:p>
          <a:p>
            <a:r>
              <a:rPr lang="en-US" baseline="0" dirty="0" smtClean="0"/>
              <a:t>The proceedings were kept a secret so those inside the convention felt they could speak freely, not be impacted by outside opinion, and so the public could not see the arguments that took place during the writing of this document. Many felt if the general public knew the conflicts behind the document, the public would not support something that was so potentially divisive. </a:t>
            </a:r>
          </a:p>
          <a:p>
            <a:endParaRPr lang="en-US" baseline="0" dirty="0" smtClean="0"/>
          </a:p>
          <a:p>
            <a:r>
              <a:rPr lang="en-US" baseline="0" dirty="0" smtClean="0"/>
              <a:t>Small states wanted equal representation at the convention, thus the one state, one vote system. The small states threatened to leave if the larger states were given more votes. </a:t>
            </a:r>
          </a:p>
          <a:p>
            <a:endParaRPr lang="en-US" baseline="0" dirty="0" smtClean="0"/>
          </a:p>
          <a:p>
            <a:r>
              <a:rPr lang="en-US" baseline="0" dirty="0" smtClean="0"/>
              <a:t>Discuss the title of “Framers” given to the delegates of the Philadelphia Convention. </a:t>
            </a:r>
            <a:endParaRPr lang="en-US" dirty="0"/>
          </a:p>
        </p:txBody>
      </p:sp>
      <p:sp>
        <p:nvSpPr>
          <p:cNvPr id="4" name="Slide Number Placeholder 3"/>
          <p:cNvSpPr>
            <a:spLocks noGrp="1"/>
          </p:cNvSpPr>
          <p:nvPr>
            <p:ph type="sldNum" sz="quarter" idx="10"/>
          </p:nvPr>
        </p:nvSpPr>
        <p:spPr/>
        <p:txBody>
          <a:bodyPr/>
          <a:lstStyle/>
          <a:p>
            <a:fld id="{C8CA7A8B-D229-4490-B44A-52950C9EE6CA}" type="slidenum">
              <a:rPr lang="en-US" smtClean="0"/>
              <a:pPr/>
              <a:t>11</a:t>
            </a:fld>
            <a:endParaRPr lang="en-US"/>
          </a:p>
        </p:txBody>
      </p:sp>
    </p:spTree>
    <p:extLst>
      <p:ext uri="{BB962C8B-B14F-4D97-AF65-F5344CB8AC3E}">
        <p14:creationId xmlns:p14="http://schemas.microsoft.com/office/powerpoint/2010/main" xmlns="" val="112004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Answer: States would not support the national government. Without taxes there was no way to fund public services and the national government. Ask students to identify the types of services</a:t>
            </a:r>
          </a:p>
          <a:p>
            <a:pPr eaLnBrk="1" hangingPunct="1"/>
            <a:endParaRPr lang="en-US" dirty="0" smtClean="0"/>
          </a:p>
          <a:p>
            <a:pPr eaLnBrk="1" hangingPunct="1"/>
            <a:r>
              <a:rPr lang="en-US" dirty="0" smtClean="0"/>
              <a:t>Question for discussion: What would the United States be like if we were missing all of these things?</a:t>
            </a:r>
          </a:p>
          <a:p>
            <a:pPr eaLnBrk="1" hangingPunct="1"/>
            <a:endParaRPr lang="en-US" dirty="0" smtClean="0"/>
          </a:p>
          <a:p>
            <a:pPr eaLnBrk="1" hangingPunct="1"/>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699941-D2EA-4674-876C-20788EA0EF0F}" type="slidenum">
              <a:rPr lang="en-US" smtClean="0"/>
              <a:pPr eaLnBrk="1" hangingPunct="1"/>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Answer: The United States would have no Commander in Chief of the military,  ambassadors (representatives of the United States) to other countries, updates on the state of government, ability to override the laws of the legislative branch, appointment of judges to federal or the U.S. Supreme Court (neither of which would exist under the Articles).</a:t>
            </a:r>
          </a:p>
        </p:txBody>
      </p:sp>
      <p:sp>
        <p:nvSpPr>
          <p:cNvPr id="46084"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87AA65-D119-477C-B2B8-C2DA00448FFA}" type="slidenum">
              <a:rPr lang="en-US" smtClean="0"/>
              <a:pPr eaLnBrk="1" hangingPunct="1"/>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Answer: Laws that impact the whole country would have no value if they were not enforced. For example, the requirement to pay taxes to the federal government would have no value under the Articles of Confederation. </a:t>
            </a:r>
          </a:p>
          <a:p>
            <a:pPr eaLnBrk="1" hangingPunct="1"/>
            <a:endParaRPr lang="en-US" dirty="0" smtClean="0"/>
          </a:p>
          <a:p>
            <a:pPr eaLnBrk="1" hangingPunct="1"/>
            <a:r>
              <a:rPr lang="en-US" dirty="0" smtClean="0"/>
              <a:t>Side note: there was no power to tax in order to fund law enforcement. This also made the enforcement of laws difficult to impossible. </a:t>
            </a:r>
          </a:p>
          <a:p>
            <a:pPr eaLnBrk="1" hangingPunct="1"/>
            <a:endParaRPr lang="en-US" dirty="0"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9F4E78-2798-40C4-83A9-D9BB397A7066}" type="slidenum">
              <a:rPr lang="en-US" smtClean="0"/>
              <a:pPr eaLnBrk="1" hangingPunct="1"/>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Answer: State trade relationships would be very tense. States could set their own regulations and taxes thus creating slow and expensive processes for trading, certain states might set a ban on trading with other states, states could prohibit the movement of goods through their state (creating geographical trade issues)</a:t>
            </a:r>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873A74-E5C3-4618-978B-9B8FBE88E310}" type="slidenum">
              <a:rPr lang="en-US" smtClean="0"/>
              <a:pPr eaLnBrk="1" hangingPunct="1"/>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873A74-E5C3-4618-978B-9B8FBE88E310}" type="slidenum">
              <a:rPr lang="en-US" smtClean="0"/>
              <a:pPr eaLnBrk="1" hangingPunct="1"/>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Answer: Without the national government protecting the property rights of the people, the states could have the power to manipulate policy to benefit those in the majority and forget about those in the minority. This would lead to corruption in government, people being stripped of their rights, and discrimination against those not in power. Without a national government to check the power of the state government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B7B601-C005-45C9-9D54-4BC299E50E22}" type="slidenum">
              <a:rPr lang="en-US" smtClean="0"/>
              <a:pPr eaLnBrk="1" hangingPunct="1"/>
              <a:t>17</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Why could this be a problem even if the states had their own courts?</a:t>
            </a:r>
          </a:p>
        </p:txBody>
      </p:sp>
      <p:sp>
        <p:nvSpPr>
          <p:cNvPr id="4506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D9ABA8-0A91-40A8-B8D1-CFC5B4E8DBC0}" type="slidenum">
              <a:rPr lang="en-US" smtClean="0"/>
              <a:pPr eaLnBrk="1" hangingPunct="1"/>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smtClean="0"/>
              <a:t>Answer: None of the amendements to the United States Constitution have ever passed with a unanimous vote. The exercise on the slide will show students which amendments we would be missing if it was required to have a unanimous vote to amend the U.S. Constitution. </a:t>
            </a: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582786-CB7B-46AB-BFCD-D593153803EE}" type="slidenum">
              <a:rPr lang="en-US" smtClean="0"/>
              <a:pPr eaLnBrk="1" hangingPunct="1"/>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CFD7E3-4197-4129-BD62-C26A63623AD1}" type="slidenum">
              <a:rPr lang="en-US" smtClean="0"/>
              <a:pPr/>
              <a:t>2</a:t>
            </a:fld>
            <a:endParaRPr lang="en-US"/>
          </a:p>
        </p:txBody>
      </p:sp>
    </p:spTree>
    <p:extLst>
      <p:ext uri="{BB962C8B-B14F-4D97-AF65-F5344CB8AC3E}">
        <p14:creationId xmlns:p14="http://schemas.microsoft.com/office/powerpoint/2010/main" xmlns="" val="3905240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20</a:t>
            </a:fld>
            <a:endParaRPr lang="en-US"/>
          </a:p>
        </p:txBody>
      </p:sp>
    </p:spTree>
    <p:extLst>
      <p:ext uri="{BB962C8B-B14F-4D97-AF65-F5344CB8AC3E}">
        <p14:creationId xmlns:p14="http://schemas.microsoft.com/office/powerpoint/2010/main" xmlns="" val="6817093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21</a:t>
            </a:fld>
            <a:endParaRPr lang="en-US"/>
          </a:p>
        </p:txBody>
      </p:sp>
    </p:spTree>
    <p:extLst>
      <p:ext uri="{BB962C8B-B14F-4D97-AF65-F5344CB8AC3E}">
        <p14:creationId xmlns:p14="http://schemas.microsoft.com/office/powerpoint/2010/main" xmlns="" val="5951769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22</a:t>
            </a:fld>
            <a:endParaRPr lang="en-US"/>
          </a:p>
        </p:txBody>
      </p:sp>
    </p:spTree>
    <p:extLst>
      <p:ext uri="{BB962C8B-B14F-4D97-AF65-F5344CB8AC3E}">
        <p14:creationId xmlns:p14="http://schemas.microsoft.com/office/powerpoint/2010/main" xmlns="" val="1072495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23</a:t>
            </a:fld>
            <a:endParaRPr lang="en-US"/>
          </a:p>
        </p:txBody>
      </p:sp>
    </p:spTree>
    <p:extLst>
      <p:ext uri="{BB962C8B-B14F-4D97-AF65-F5344CB8AC3E}">
        <p14:creationId xmlns:p14="http://schemas.microsoft.com/office/powerpoint/2010/main" xmlns="" val="2499260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3699941-D2EA-4674-876C-20788EA0EF0F}" type="slidenum">
              <a:rPr lang="en-US" smtClean="0"/>
              <a:pPr eaLnBrk="1" hangingPunct="1"/>
              <a:t>24</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Central and national government is used interchangeably</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787AA65-D119-477C-B2B8-C2DA00448FFA}" type="slidenum">
              <a:rPr lang="en-US" smtClean="0"/>
              <a:pPr eaLnBrk="1" hangingPunct="1"/>
              <a:t>25</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Add other citations</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09F4E78-2798-40C4-83A9-D9BB397A7066}" type="slidenum">
              <a:rPr lang="en-US" smtClean="0"/>
              <a:pPr eaLnBrk="1" hangingPunct="1"/>
              <a:t>26</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1873A74-E5C3-4618-978B-9B8FBE88E310}" type="slidenum">
              <a:rPr lang="en-US" smtClean="0"/>
              <a:pPr eaLnBrk="1" hangingPunct="1"/>
              <a:t>27</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A42445-B7A6-4577-8384-51D7783E8402}" type="slidenum">
              <a:rPr lang="en-US" smtClean="0"/>
              <a:pPr eaLnBrk="1" hangingPunct="1"/>
              <a:t>28</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smtClean="0"/>
              <a:t>Discuss eminent domain…</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3B7B601-C005-45C9-9D54-4BC299E50E22}" type="slidenum">
              <a:rPr lang="en-US" smtClean="0"/>
              <a:pPr eaLnBrk="1" hangingPunct="1"/>
              <a:t>29</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3</a:t>
            </a:fld>
            <a:endParaRPr lang="en-US"/>
          </a:p>
        </p:txBody>
      </p:sp>
    </p:spTree>
    <p:extLst>
      <p:ext uri="{BB962C8B-B14F-4D97-AF65-F5344CB8AC3E}">
        <p14:creationId xmlns:p14="http://schemas.microsoft.com/office/powerpoint/2010/main" xmlns="" val="5817945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7D9ABA8-0A91-40A8-B8D1-CFC5B4E8DBC0}" type="slidenum">
              <a:rPr lang="en-US" smtClean="0"/>
              <a:pPr eaLnBrk="1" hangingPunct="1"/>
              <a:t>30</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582786-CB7B-46AB-BFCD-D593153803EE}" type="slidenum">
              <a:rPr lang="en-US" smtClean="0"/>
              <a:pPr eaLnBrk="1" hangingPunct="1"/>
              <a:t>31</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Article I Sections 1-6 and the 17</a:t>
            </a:r>
            <a:r>
              <a:rPr lang="en-US" baseline="30000" dirty="0" smtClean="0"/>
              <a:t>th</a:t>
            </a:r>
            <a:r>
              <a:rPr lang="en-US" dirty="0" smtClean="0"/>
              <a:t> Amendment</a:t>
            </a:r>
            <a:endParaRPr lang="en-US" dirty="0"/>
          </a:p>
        </p:txBody>
      </p:sp>
      <p:sp>
        <p:nvSpPr>
          <p:cNvPr id="4" name="Slide Number Placeholder 3"/>
          <p:cNvSpPr>
            <a:spLocks noGrp="1"/>
          </p:cNvSpPr>
          <p:nvPr>
            <p:ph type="sldNum" sz="quarter" idx="10"/>
          </p:nvPr>
        </p:nvSpPr>
        <p:spPr/>
        <p:txBody>
          <a:bodyPr/>
          <a:lstStyle/>
          <a:p>
            <a:fld id="{BDCFD7E3-4197-4129-BD62-C26A63623AD1}" type="slidenum">
              <a:rPr lang="en-US" smtClean="0"/>
              <a:pPr/>
              <a:t>32</a:t>
            </a:fld>
            <a:endParaRPr lang="en-US"/>
          </a:p>
        </p:txBody>
      </p:sp>
    </p:spTree>
    <p:extLst>
      <p:ext uri="{BB962C8B-B14F-4D97-AF65-F5344CB8AC3E}">
        <p14:creationId xmlns:p14="http://schemas.microsoft.com/office/powerpoint/2010/main" xmlns="" val="9712095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33</a:t>
            </a:fld>
            <a:endParaRPr lang="en-US"/>
          </a:p>
        </p:txBody>
      </p:sp>
    </p:spTree>
    <p:extLst>
      <p:ext uri="{BB962C8B-B14F-4D97-AF65-F5344CB8AC3E}">
        <p14:creationId xmlns:p14="http://schemas.microsoft.com/office/powerpoint/2010/main" xmlns="" val="35566107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34</a:t>
            </a:fld>
            <a:endParaRPr lang="en-US"/>
          </a:p>
        </p:txBody>
      </p:sp>
    </p:spTree>
    <p:extLst>
      <p:ext uri="{BB962C8B-B14F-4D97-AF65-F5344CB8AC3E}">
        <p14:creationId xmlns:p14="http://schemas.microsoft.com/office/powerpoint/2010/main" xmlns="" val="2584249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4</a:t>
            </a:fld>
            <a:endParaRPr lang="en-US"/>
          </a:p>
        </p:txBody>
      </p:sp>
    </p:spTree>
    <p:extLst>
      <p:ext uri="{BB962C8B-B14F-4D97-AF65-F5344CB8AC3E}">
        <p14:creationId xmlns:p14="http://schemas.microsoft.com/office/powerpoint/2010/main" xmlns="" val="35957189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5</a:t>
            </a:fld>
            <a:endParaRPr lang="en-US"/>
          </a:p>
        </p:txBody>
      </p:sp>
    </p:spTree>
    <p:extLst>
      <p:ext uri="{BB962C8B-B14F-4D97-AF65-F5344CB8AC3E}">
        <p14:creationId xmlns:p14="http://schemas.microsoft.com/office/powerpoint/2010/main" xmlns="" val="733647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6</a:t>
            </a:fld>
            <a:endParaRPr lang="en-US"/>
          </a:p>
        </p:txBody>
      </p:sp>
    </p:spTree>
    <p:extLst>
      <p:ext uri="{BB962C8B-B14F-4D97-AF65-F5344CB8AC3E}">
        <p14:creationId xmlns:p14="http://schemas.microsoft.com/office/powerpoint/2010/main" xmlns="" val="1222493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7</a:t>
            </a:fld>
            <a:endParaRPr lang="en-US"/>
          </a:p>
        </p:txBody>
      </p:sp>
    </p:spTree>
    <p:extLst>
      <p:ext uri="{BB962C8B-B14F-4D97-AF65-F5344CB8AC3E}">
        <p14:creationId xmlns:p14="http://schemas.microsoft.com/office/powerpoint/2010/main" xmlns="" val="3214596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DCFD7E3-4197-4129-BD62-C26A63623AD1}" type="slidenum">
              <a:rPr lang="en-US" smtClean="0"/>
              <a:pPr/>
              <a:t>8</a:t>
            </a:fld>
            <a:endParaRPr lang="en-US"/>
          </a:p>
        </p:txBody>
      </p:sp>
    </p:spTree>
    <p:extLst>
      <p:ext uri="{BB962C8B-B14F-4D97-AF65-F5344CB8AC3E}">
        <p14:creationId xmlns:p14="http://schemas.microsoft.com/office/powerpoint/2010/main" xmlns="" val="1015853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delegates to the Convention, which was a</a:t>
            </a:r>
            <a:r>
              <a:rPr lang="en-US" baseline="0" dirty="0" smtClean="0"/>
              <a:t> confidential conference, would throw out the Articles of Confederation to write the United States Constitution. </a:t>
            </a:r>
            <a:endParaRPr lang="en-US" dirty="0"/>
          </a:p>
        </p:txBody>
      </p:sp>
      <p:sp>
        <p:nvSpPr>
          <p:cNvPr id="4" name="Slide Number Placeholder 3"/>
          <p:cNvSpPr>
            <a:spLocks noGrp="1"/>
          </p:cNvSpPr>
          <p:nvPr>
            <p:ph type="sldNum" sz="quarter" idx="10"/>
          </p:nvPr>
        </p:nvSpPr>
        <p:spPr/>
        <p:txBody>
          <a:bodyPr/>
          <a:lstStyle/>
          <a:p>
            <a:pPr>
              <a:defRPr/>
            </a:pPr>
            <a:fld id="{F601956D-C0B7-459D-9A75-C08B62BEEC28}" type="slidenum">
              <a:rPr lang="en-US" smtClean="0"/>
              <a:pPr>
                <a:defRPr/>
              </a:pPr>
              <a:t>9</a:t>
            </a:fld>
            <a:endParaRPr lang="en-US"/>
          </a:p>
        </p:txBody>
      </p:sp>
    </p:spTree>
    <p:extLst>
      <p:ext uri="{BB962C8B-B14F-4D97-AF65-F5344CB8AC3E}">
        <p14:creationId xmlns:p14="http://schemas.microsoft.com/office/powerpoint/2010/main" xmlns="" val="1076298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6C9DC346-21CB-4C47-9CAF-27A03991F174}" type="datetimeFigureOut">
              <a:rPr lang="en-US" smtClean="0"/>
              <a:pPr/>
              <a:t>9/12/2012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0211140-58E2-43F7-A0DD-B6E3042F1B37}"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9DC346-21CB-4C47-9CAF-27A03991F174}"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11140-58E2-43F7-A0DD-B6E3042F1B3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A0211140-58E2-43F7-A0DD-B6E3042F1B37}"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C9DC346-21CB-4C47-9CAF-27A03991F174}"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C9DC346-21CB-4C47-9CAF-27A03991F174}" type="datetimeFigureOut">
              <a:rPr lang="en-US" smtClean="0"/>
              <a:pPr/>
              <a:t>9/12/2012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A0211140-58E2-43F7-A0DD-B6E3042F1B37}"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6C9DC346-21CB-4C47-9CAF-27A03991F174}" type="datetimeFigureOut">
              <a:rPr lang="en-US" smtClean="0"/>
              <a:pPr/>
              <a:t>9/12/2012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0211140-58E2-43F7-A0DD-B6E3042F1B37}"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6C9DC346-21CB-4C47-9CAF-27A03991F174}" type="datetimeFigureOut">
              <a:rPr lang="en-US" smtClean="0"/>
              <a:pPr/>
              <a:t>9/12/2012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11140-58E2-43F7-A0DD-B6E3042F1B37}"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C9DC346-21CB-4C47-9CAF-27A03991F174}" type="datetimeFigureOut">
              <a:rPr lang="en-US" smtClean="0"/>
              <a:pPr/>
              <a:t>9/12/2012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A0211140-58E2-43F7-A0DD-B6E3042F1B37}"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C9DC346-21CB-4C47-9CAF-27A03991F174}" type="datetimeFigureOut">
              <a:rPr lang="en-US" smtClean="0"/>
              <a:pPr/>
              <a:t>9/12/2012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A0211140-58E2-43F7-A0DD-B6E3042F1B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6C9DC346-21CB-4C47-9CAF-27A03991F174}" type="datetimeFigureOut">
              <a:rPr lang="en-US" smtClean="0"/>
              <a:pPr/>
              <a:t>9/12/2012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0211140-58E2-43F7-A0DD-B6E3042F1B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0211140-58E2-43F7-A0DD-B6E3042F1B37}"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6C9DC346-21CB-4C47-9CAF-27A03991F174}" type="datetimeFigureOut">
              <a:rPr lang="en-US" smtClean="0"/>
              <a:pPr/>
              <a:t>9/12/2012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A0211140-58E2-43F7-A0DD-B6E3042F1B37}"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6C9DC346-21CB-4C47-9CAF-27A03991F174}" type="datetimeFigureOut">
              <a:rPr lang="en-US" smtClean="0"/>
              <a:pPr/>
              <a:t>9/12/2012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6C9DC346-21CB-4C47-9CAF-27A03991F174}" type="datetimeFigureOut">
              <a:rPr lang="en-US" smtClean="0"/>
              <a:pPr/>
              <a:t>9/12/2012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0211140-58E2-43F7-A0DD-B6E3042F1B37}"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wm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gif"/></Relationships>
</file>

<file path=ppt/slides/_rels/slide15.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24.jpeg"/><Relationship Id="rId4" Type="http://schemas.openxmlformats.org/officeDocument/2006/relationships/image" Target="../media/image23.wmf"/></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18.wmf"/></Relationships>
</file>

<file path=ppt/slides/_rels/slide27.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5.wmf"/><Relationship Id="rId4" Type="http://schemas.openxmlformats.org/officeDocument/2006/relationships/image" Target="../media/image18.wmf"/></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5400" y="2743200"/>
            <a:ext cx="6400800" cy="1752600"/>
          </a:xfrm>
        </p:spPr>
        <p:txBody>
          <a:bodyPr>
            <a:normAutofit/>
          </a:bodyPr>
          <a:lstStyle/>
          <a:p>
            <a:r>
              <a:rPr lang="en-US" sz="2000" dirty="0" smtClean="0"/>
              <a:t>Improving the Articles of Confederation</a:t>
            </a:r>
            <a:endParaRPr lang="en-US" sz="2000" dirty="0"/>
          </a:p>
        </p:txBody>
      </p:sp>
      <p:sp>
        <p:nvSpPr>
          <p:cNvPr id="2" name="Title 1"/>
          <p:cNvSpPr>
            <a:spLocks noGrp="1"/>
          </p:cNvSpPr>
          <p:nvPr>
            <p:ph type="ctrTitle"/>
          </p:nvPr>
        </p:nvSpPr>
        <p:spPr/>
        <p:txBody>
          <a:bodyPr>
            <a:noAutofit/>
          </a:bodyPr>
          <a:lstStyle/>
          <a:p>
            <a:r>
              <a:rPr lang="en-US" sz="8800" dirty="0" smtClean="0"/>
              <a:t>Fix-a-Failure</a:t>
            </a:r>
            <a:endParaRPr lang="en-US" sz="8800" dirty="0"/>
          </a:p>
        </p:txBody>
      </p:sp>
      <p:pic>
        <p:nvPicPr>
          <p:cNvPr id="1026" name="Picture 2" descr="C:\Documents and Settings\flrea\Local Settings\Temporary Internet Files\Content.IE5\53OAU1L4\MC900432556[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1800" y="3581400"/>
            <a:ext cx="2895457" cy="289545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10884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29400" y="4581348"/>
            <a:ext cx="1513417" cy="19116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Content Placeholder 1"/>
          <p:cNvSpPr>
            <a:spLocks noGrp="1"/>
          </p:cNvSpPr>
          <p:nvPr>
            <p:ph idx="1"/>
          </p:nvPr>
        </p:nvSpPr>
        <p:spPr>
          <a:xfrm>
            <a:off x="236483" y="1332498"/>
            <a:ext cx="8686800" cy="2819400"/>
          </a:xfrm>
        </p:spPr>
        <p:txBody>
          <a:bodyPr/>
          <a:lstStyle/>
          <a:p>
            <a:r>
              <a:rPr lang="en-US" dirty="0" smtClean="0"/>
              <a:t>Who was there?</a:t>
            </a:r>
          </a:p>
          <a:p>
            <a:pPr lvl="1"/>
            <a:r>
              <a:rPr lang="en-US" dirty="0" smtClean="0"/>
              <a:t>55 delegates to the Philadelphia Convention</a:t>
            </a:r>
          </a:p>
          <a:p>
            <a:pPr lvl="1"/>
            <a:r>
              <a:rPr lang="en-US" dirty="0" smtClean="0"/>
              <a:t>All were white , male, landowners</a:t>
            </a:r>
          </a:p>
          <a:p>
            <a:pPr lvl="1"/>
            <a:r>
              <a:rPr lang="en-US" dirty="0" smtClean="0"/>
              <a:t>Delegates  included:</a:t>
            </a:r>
          </a:p>
          <a:p>
            <a:pPr marL="301943" lvl="1" indent="0">
              <a:buNone/>
            </a:pPr>
            <a:endParaRPr lang="en-US" dirty="0"/>
          </a:p>
        </p:txBody>
      </p:sp>
      <p:sp>
        <p:nvSpPr>
          <p:cNvPr id="3" name="Title 2"/>
          <p:cNvSpPr>
            <a:spLocks noGrp="1"/>
          </p:cNvSpPr>
          <p:nvPr>
            <p:ph type="title"/>
          </p:nvPr>
        </p:nvSpPr>
        <p:spPr/>
        <p:txBody>
          <a:bodyPr/>
          <a:lstStyle/>
          <a:p>
            <a:r>
              <a:rPr lang="en-US" dirty="0" smtClean="0"/>
              <a:t>Philadelphia Convention</a:t>
            </a:r>
            <a:endParaRPr lang="en-US" dirty="0"/>
          </a:p>
        </p:txBody>
      </p:sp>
      <p:sp>
        <p:nvSpPr>
          <p:cNvPr id="5" name="TextBox 4"/>
          <p:cNvSpPr txBox="1"/>
          <p:nvPr/>
        </p:nvSpPr>
        <p:spPr>
          <a:xfrm>
            <a:off x="168165" y="3198674"/>
            <a:ext cx="2743200" cy="1754326"/>
          </a:xfrm>
          <a:prstGeom prst="rect">
            <a:avLst/>
          </a:prstGeom>
          <a:noFill/>
        </p:spPr>
        <p:txBody>
          <a:bodyPr wrap="square" rtlCol="0">
            <a:spAutoFit/>
          </a:bodyPr>
          <a:lstStyle/>
          <a:p>
            <a:pPr marL="0" lvl="1" algn="ctr"/>
            <a:r>
              <a:rPr lang="en-US" b="1" dirty="0"/>
              <a:t>James Madison</a:t>
            </a:r>
            <a:r>
              <a:rPr lang="en-US" dirty="0"/>
              <a:t> –  </a:t>
            </a:r>
            <a:r>
              <a:rPr lang="en-US" dirty="0" smtClean="0"/>
              <a:t>had a plan for a stronger national government; the </a:t>
            </a:r>
            <a:r>
              <a:rPr lang="en-US" dirty="0"/>
              <a:t>“Father of the Constitution”</a:t>
            </a:r>
          </a:p>
          <a:p>
            <a:pPr algn="ctr"/>
            <a:endParaRPr lang="en-US" dirty="0"/>
          </a:p>
        </p:txBody>
      </p:sp>
      <p:sp>
        <p:nvSpPr>
          <p:cNvPr id="6" name="TextBox 5"/>
          <p:cNvSpPr txBox="1"/>
          <p:nvPr/>
        </p:nvSpPr>
        <p:spPr>
          <a:xfrm>
            <a:off x="2958662" y="3198674"/>
            <a:ext cx="2590800" cy="1477328"/>
          </a:xfrm>
          <a:prstGeom prst="rect">
            <a:avLst/>
          </a:prstGeom>
          <a:noFill/>
        </p:spPr>
        <p:txBody>
          <a:bodyPr wrap="square" rtlCol="0">
            <a:spAutoFit/>
          </a:bodyPr>
          <a:lstStyle/>
          <a:p>
            <a:pPr algn="ctr"/>
            <a:r>
              <a:rPr lang="en-US" b="1" dirty="0"/>
              <a:t>George Washington </a:t>
            </a:r>
            <a:r>
              <a:rPr lang="en-US" dirty="0"/>
              <a:t>–  </a:t>
            </a:r>
            <a:r>
              <a:rPr lang="en-US" dirty="0" smtClean="0"/>
              <a:t>highly respected; believed </a:t>
            </a:r>
            <a:r>
              <a:rPr lang="en-US" dirty="0"/>
              <a:t>in a strong national government</a:t>
            </a:r>
          </a:p>
          <a:p>
            <a:pPr algn="ctr"/>
            <a:endParaRPr lang="en-US" dirty="0"/>
          </a:p>
        </p:txBody>
      </p:sp>
      <p:sp>
        <p:nvSpPr>
          <p:cNvPr id="8" name="Rectangle 7"/>
          <p:cNvSpPr/>
          <p:nvPr/>
        </p:nvSpPr>
        <p:spPr>
          <a:xfrm>
            <a:off x="5544207" y="3060175"/>
            <a:ext cx="3429000" cy="1754326"/>
          </a:xfrm>
          <a:prstGeom prst="rect">
            <a:avLst/>
          </a:prstGeom>
        </p:spPr>
        <p:txBody>
          <a:bodyPr wrap="square">
            <a:spAutoFit/>
          </a:bodyPr>
          <a:lstStyle/>
          <a:p>
            <a:pPr lvl="1" algn="ctr"/>
            <a:r>
              <a:rPr lang="en-US" b="1" dirty="0"/>
              <a:t>Benjamin Franklin </a:t>
            </a:r>
            <a:r>
              <a:rPr lang="en-US" dirty="0"/>
              <a:t>– one of the most respected men in America; primary role at the convention was to encourage cooperation among the delegates </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26872" y="4648200"/>
            <a:ext cx="1625786" cy="1991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485312" y="4419600"/>
            <a:ext cx="1537500" cy="1952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8"/>
          <p:cNvSpPr txBox="1"/>
          <p:nvPr/>
        </p:nvSpPr>
        <p:spPr>
          <a:xfrm>
            <a:off x="2590800" y="6504801"/>
            <a:ext cx="3505200" cy="276999"/>
          </a:xfrm>
          <a:prstGeom prst="rect">
            <a:avLst/>
          </a:prstGeom>
          <a:noFill/>
        </p:spPr>
        <p:txBody>
          <a:bodyPr wrap="square" rtlCol="0">
            <a:spAutoFit/>
          </a:bodyPr>
          <a:lstStyle/>
          <a:p>
            <a:pPr algn="ctr"/>
            <a:r>
              <a:rPr lang="en-US" sz="1200" dirty="0" smtClean="0"/>
              <a:t>Photos from www.archives.gov</a:t>
            </a:r>
            <a:endParaRPr lang="en-US" sz="1200" dirty="0"/>
          </a:p>
        </p:txBody>
      </p:sp>
    </p:spTree>
    <p:extLst>
      <p:ext uri="{BB962C8B-B14F-4D97-AF65-F5344CB8AC3E}">
        <p14:creationId xmlns:p14="http://schemas.microsoft.com/office/powerpoint/2010/main" xmlns="" val="312370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fade">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0"/>
                                  </p:stCondLst>
                                  <p:childTnLst>
                                    <p:set>
                                      <p:cBhvr>
                                        <p:cTn id="32" dur="1" fill="hold">
                                          <p:stCondLst>
                                            <p:cond delay="0"/>
                                          </p:stCondLst>
                                        </p:cTn>
                                        <p:tgtEl>
                                          <p:spTgt spid="2051"/>
                                        </p:tgtEl>
                                        <p:attrNameLst>
                                          <p:attrName>style.visibility</p:attrName>
                                        </p:attrNameLst>
                                      </p:cBhvr>
                                      <p:to>
                                        <p:strVal val="visible"/>
                                      </p:to>
                                    </p:set>
                                    <p:animEffect transition="in" filter="fade">
                                      <p:cBhvr>
                                        <p:cTn id="33" dur="500"/>
                                        <p:tgtEl>
                                          <p:spTgt spid="205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par>
                                <p:cTn id="39" presetID="10" presetClass="entr" presetSubtype="0" fill="hold" nodeType="withEffect">
                                  <p:stCondLst>
                                    <p:cond delay="0"/>
                                  </p:stCondLst>
                                  <p:childTnLst>
                                    <p:set>
                                      <p:cBhvr>
                                        <p:cTn id="40" dur="1" fill="hold">
                                          <p:stCondLst>
                                            <p:cond delay="0"/>
                                          </p:stCondLst>
                                        </p:cTn>
                                        <p:tgtEl>
                                          <p:spTgt spid="2052"/>
                                        </p:tgtEl>
                                        <p:attrNameLst>
                                          <p:attrName>style.visibility</p:attrName>
                                        </p:attrNameLst>
                                      </p:cBhvr>
                                      <p:to>
                                        <p:strVal val="visible"/>
                                      </p:to>
                                    </p:set>
                                    <p:animEffect transition="in" filter="fade">
                                      <p:cBhvr>
                                        <p:cTn id="4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9074"/>
            <a:ext cx="7967133" cy="3992563"/>
          </a:xfrm>
        </p:spPr>
        <p:txBody>
          <a:bodyPr>
            <a:normAutofit/>
          </a:bodyPr>
          <a:lstStyle/>
          <a:p>
            <a:pPr marL="514350" indent="-514350">
              <a:buFont typeface="+mj-lt"/>
              <a:buAutoNum type="arabicPeriod"/>
            </a:pPr>
            <a:r>
              <a:rPr lang="en-US" sz="2400" dirty="0" smtClean="0"/>
              <a:t>Met </a:t>
            </a:r>
            <a:r>
              <a:rPr lang="en-US" sz="2400" dirty="0"/>
              <a:t>for four months in 1787</a:t>
            </a:r>
          </a:p>
          <a:p>
            <a:pPr marL="457200" indent="-457200">
              <a:buFont typeface="+mj-lt"/>
              <a:buAutoNum type="arabicPeriod"/>
            </a:pPr>
            <a:r>
              <a:rPr lang="en-US" sz="2400" dirty="0"/>
              <a:t>Proceedings held in secrecy </a:t>
            </a:r>
          </a:p>
          <a:p>
            <a:pPr marL="457200" indent="-457200">
              <a:buFont typeface="+mj-lt"/>
              <a:buAutoNum type="arabicPeriod"/>
            </a:pPr>
            <a:r>
              <a:rPr lang="en-US" sz="2400" dirty="0"/>
              <a:t>Problems with Articles of Confederation were so great that the document was </a:t>
            </a:r>
            <a:r>
              <a:rPr lang="en-US" sz="2400" dirty="0" smtClean="0"/>
              <a:t>abandoned.</a:t>
            </a:r>
          </a:p>
          <a:p>
            <a:pPr marL="457200" indent="-457200">
              <a:buFont typeface="+mj-lt"/>
              <a:buAutoNum type="arabicPeriod"/>
            </a:pPr>
            <a:r>
              <a:rPr lang="en-US" sz="2400" dirty="0" smtClean="0"/>
              <a:t>All states received one vote at the convention </a:t>
            </a:r>
          </a:p>
          <a:p>
            <a:pPr lvl="1"/>
            <a:r>
              <a:rPr lang="en-US" dirty="0" smtClean="0"/>
              <a:t>This was done to please the small states who felt it was unfair to give more votes to the larger states</a:t>
            </a:r>
            <a:endParaRPr lang="en-US" dirty="0"/>
          </a:p>
        </p:txBody>
      </p:sp>
      <p:sp>
        <p:nvSpPr>
          <p:cNvPr id="3" name="Title 2"/>
          <p:cNvSpPr>
            <a:spLocks noGrp="1"/>
          </p:cNvSpPr>
          <p:nvPr>
            <p:ph type="title"/>
          </p:nvPr>
        </p:nvSpPr>
        <p:spPr/>
        <p:txBody>
          <a:bodyPr/>
          <a:lstStyle/>
          <a:p>
            <a:r>
              <a:rPr lang="en-US" dirty="0" smtClean="0"/>
              <a:t>Philadelphia Convention</a:t>
            </a:r>
            <a:endParaRPr lang="en-US" dirty="0"/>
          </a:p>
        </p:txBody>
      </p:sp>
      <p:pic>
        <p:nvPicPr>
          <p:cNvPr id="1026" name="Picture 2" descr="C:\Documents and Settings\flrea\Local Settings\Temporary Internet Files\Content.IE5\MIT1Q49H\MC900149511[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867400" y="3276600"/>
            <a:ext cx="3143061" cy="2127564"/>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Documents and Settings\flrea\Local Settings\Temporary Internet Files\Content.IE5\3WK9XAN9\MP900387752[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953000" y="4495800"/>
            <a:ext cx="2895600" cy="2065528"/>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Documents and Settings\flrea\Local Settings\Temporary Internet Files\Content.IE5\WAFDA75N\MC900149847[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074529" y="5270490"/>
            <a:ext cx="2069471" cy="158751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304800" y="4965464"/>
            <a:ext cx="4648200" cy="1631216"/>
          </a:xfrm>
          <a:prstGeom prst="rect">
            <a:avLst/>
          </a:prstGeom>
          <a:solidFill>
            <a:schemeClr val="tx2"/>
          </a:solidFill>
        </p:spPr>
        <p:txBody>
          <a:bodyPr wrap="square" rtlCol="0">
            <a:spAutoFit/>
          </a:bodyPr>
          <a:lstStyle/>
          <a:p>
            <a:r>
              <a:rPr lang="en-US" sz="2000" b="1" dirty="0" smtClean="0">
                <a:solidFill>
                  <a:schemeClr val="bg1"/>
                </a:solidFill>
              </a:rPr>
              <a:t>Those who attended would be known as the “Framers,” as they would be the ones to create the framework of the United States government in the  Constitution. </a:t>
            </a:r>
            <a:endParaRPr lang="en-US" sz="2000" b="1" dirty="0">
              <a:solidFill>
                <a:schemeClr val="bg1"/>
              </a:solidFill>
            </a:endParaRPr>
          </a:p>
        </p:txBody>
      </p:sp>
    </p:spTree>
    <p:extLst>
      <p:ext uri="{BB962C8B-B14F-4D97-AF65-F5344CB8AC3E}">
        <p14:creationId xmlns:p14="http://schemas.microsoft.com/office/powerpoint/2010/main" xmlns="" val="35180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xit" presetSubtype="0" fill="hold" nodeType="withEffect">
                                  <p:stCondLst>
                                    <p:cond delay="0"/>
                                  </p:stCondLst>
                                  <p:childTnLst>
                                    <p:animEffect transition="out" filter="fade">
                                      <p:cBhvr>
                                        <p:cTn id="17" dur="500"/>
                                        <p:tgtEl>
                                          <p:spTgt spid="1026"/>
                                        </p:tgtEl>
                                      </p:cBhvr>
                                    </p:animEffect>
                                    <p:set>
                                      <p:cBhvr>
                                        <p:cTn id="18" dur="1" fill="hold">
                                          <p:stCondLst>
                                            <p:cond delay="499"/>
                                          </p:stCondLst>
                                        </p:cTn>
                                        <p:tgtEl>
                                          <p:spTgt spid="1026"/>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1027"/>
                                        </p:tgtEl>
                                        <p:attrNameLst>
                                          <p:attrName>style.visibility</p:attrName>
                                        </p:attrNameLst>
                                      </p:cBhvr>
                                      <p:to>
                                        <p:strVal val="visible"/>
                                      </p:to>
                                    </p:set>
                                    <p:animEffect transition="in" filter="fade">
                                      <p:cBhvr>
                                        <p:cTn id="21" dur="500"/>
                                        <p:tgtEl>
                                          <p:spTgt spid="102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fade">
                                      <p:cBhvr>
                                        <p:cTn id="31" dur="500"/>
                                        <p:tgtEl>
                                          <p:spTgt spid="2">
                                            <p:txEl>
                                              <p:pRg st="3" end="3"/>
                                            </p:txEl>
                                          </p:spTgt>
                                        </p:tgtEl>
                                      </p:cBhvr>
                                    </p:animEffect>
                                  </p:childTnLst>
                                </p:cTn>
                              </p:par>
                              <p:par>
                                <p:cTn id="32" presetID="10" presetClass="exit" presetSubtype="0" fill="hold" nodeType="withEffect">
                                  <p:stCondLst>
                                    <p:cond delay="0"/>
                                  </p:stCondLst>
                                  <p:childTnLst>
                                    <p:animEffect transition="out" filter="fade">
                                      <p:cBhvr>
                                        <p:cTn id="33" dur="500"/>
                                        <p:tgtEl>
                                          <p:spTgt spid="1027"/>
                                        </p:tgtEl>
                                      </p:cBhvr>
                                    </p:animEffect>
                                    <p:set>
                                      <p:cBhvr>
                                        <p:cTn id="34" dur="1" fill="hold">
                                          <p:stCondLst>
                                            <p:cond delay="499"/>
                                          </p:stCondLst>
                                        </p:cTn>
                                        <p:tgtEl>
                                          <p:spTgt spid="1027"/>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500"/>
                                        <p:tgtEl>
                                          <p:spTgt spid="102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4" end="4"/>
                                            </p:txEl>
                                          </p:spTgt>
                                        </p:tgtEl>
                                        <p:attrNameLst>
                                          <p:attrName>style.visibility</p:attrName>
                                        </p:attrNameLst>
                                      </p:cBhvr>
                                      <p:to>
                                        <p:strVal val="visible"/>
                                      </p:to>
                                    </p:set>
                                    <p:animEffect transition="in" filter="fade">
                                      <p:cBhvr>
                                        <p:cTn id="42" dur="500"/>
                                        <p:tgtEl>
                                          <p:spTgt spid="2">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pPr>
              <a:defRPr/>
            </a:pPr>
            <a:r>
              <a:rPr lang="en-US" dirty="0" smtClean="0"/>
              <a:t>Article Failures</a:t>
            </a:r>
            <a:endParaRPr lang="en-US" dirty="0"/>
          </a:p>
        </p:txBody>
      </p:sp>
      <p:sp>
        <p:nvSpPr>
          <p:cNvPr id="18438" name="Content Placeholder 2"/>
          <p:cNvSpPr>
            <a:spLocks noGrp="1"/>
          </p:cNvSpPr>
          <p:nvPr>
            <p:ph sz="quarter" idx="1"/>
          </p:nvPr>
        </p:nvSpPr>
        <p:spPr>
          <a:xfrm>
            <a:off x="228600" y="1600199"/>
            <a:ext cx="3962400" cy="2998787"/>
          </a:xfrm>
        </p:spPr>
        <p:txBody>
          <a:bodyPr>
            <a:normAutofit/>
          </a:bodyPr>
          <a:lstStyle/>
          <a:p>
            <a:pPr marL="0" indent="0" algn="ctr">
              <a:buNone/>
            </a:pPr>
            <a:r>
              <a:rPr lang="en-US" sz="3000" b="1" u="sng" dirty="0" smtClean="0">
                <a:solidFill>
                  <a:schemeClr val="accent5"/>
                </a:solidFill>
              </a:rPr>
              <a:t>Problem</a:t>
            </a:r>
            <a:r>
              <a:rPr lang="en-US" b="1" u="sng" dirty="0" smtClean="0">
                <a:solidFill>
                  <a:schemeClr val="accent5"/>
                </a:solidFill>
              </a:rPr>
              <a:t> </a:t>
            </a:r>
          </a:p>
          <a:p>
            <a:pPr marL="0" indent="0" algn="ctr">
              <a:buNone/>
            </a:pPr>
            <a:r>
              <a:rPr lang="en-US" dirty="0" smtClean="0"/>
              <a:t>Congress could not collect taxes.</a:t>
            </a:r>
          </a:p>
          <a:p>
            <a:pPr lvl="1"/>
            <a:endParaRPr lang="en-US" dirty="0" smtClean="0"/>
          </a:p>
        </p:txBody>
      </p:sp>
      <p:sp>
        <p:nvSpPr>
          <p:cNvPr id="3" name="Right Arrow 2"/>
          <p:cNvSpPr/>
          <p:nvPr/>
        </p:nvSpPr>
        <p:spPr>
          <a:xfrm>
            <a:off x="3962400" y="2667000"/>
            <a:ext cx="23622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Implication</a:t>
            </a:r>
            <a:endParaRPr lang="en-US" sz="2000" b="1" dirty="0"/>
          </a:p>
        </p:txBody>
      </p:sp>
      <p:sp>
        <p:nvSpPr>
          <p:cNvPr id="7" name="TextBox 6"/>
          <p:cNvSpPr txBox="1"/>
          <p:nvPr/>
        </p:nvSpPr>
        <p:spPr>
          <a:xfrm>
            <a:off x="6303818" y="1676400"/>
            <a:ext cx="2590800" cy="3000821"/>
          </a:xfrm>
          <a:prstGeom prst="rect">
            <a:avLst/>
          </a:prstGeom>
          <a:noFill/>
        </p:spPr>
        <p:txBody>
          <a:bodyPr wrap="square" rtlCol="0">
            <a:spAutoFit/>
          </a:bodyPr>
          <a:lstStyle/>
          <a:p>
            <a:pPr marL="0" lvl="1" algn="ctr"/>
            <a:r>
              <a:rPr lang="en-US" sz="2700" dirty="0"/>
              <a:t>No taxes=no money to run the </a:t>
            </a:r>
            <a:r>
              <a:rPr lang="en-US" sz="2700" dirty="0" smtClean="0"/>
              <a:t>country.</a:t>
            </a:r>
          </a:p>
          <a:p>
            <a:pPr marL="0" lvl="1" algn="ctr"/>
            <a:r>
              <a:rPr lang="en-US" sz="2700" dirty="0" smtClean="0"/>
              <a:t>States would not support the national government. </a:t>
            </a:r>
            <a:endParaRPr lang="en-US" sz="2700" dirty="0"/>
          </a:p>
        </p:txBody>
      </p:sp>
      <p:sp>
        <p:nvSpPr>
          <p:cNvPr id="9" name="TextBox 8"/>
          <p:cNvSpPr txBox="1"/>
          <p:nvPr/>
        </p:nvSpPr>
        <p:spPr>
          <a:xfrm>
            <a:off x="1295399" y="4648200"/>
            <a:ext cx="1543395" cy="2215991"/>
          </a:xfrm>
          <a:prstGeom prst="rect">
            <a:avLst/>
          </a:prstGeom>
          <a:noFill/>
        </p:spPr>
        <p:txBody>
          <a:bodyPr wrap="square" rtlCol="0">
            <a:spAutoFit/>
          </a:bodyPr>
          <a:lstStyle/>
          <a:p>
            <a:r>
              <a:rPr lang="en-US" sz="13800" dirty="0" smtClean="0">
                <a:solidFill>
                  <a:srgbClr val="FF0000"/>
                </a:solidFill>
              </a:rPr>
              <a:t>X</a:t>
            </a:r>
            <a:endParaRPr lang="en-US" sz="13800" dirty="0">
              <a:solidFill>
                <a:srgbClr val="FF0000"/>
              </a:solidFill>
            </a:endParaRPr>
          </a:p>
        </p:txBody>
      </p:sp>
      <p:sp>
        <p:nvSpPr>
          <p:cNvPr id="10" name="TextBox 9"/>
          <p:cNvSpPr txBox="1"/>
          <p:nvPr/>
        </p:nvSpPr>
        <p:spPr>
          <a:xfrm>
            <a:off x="6929284" y="4273105"/>
            <a:ext cx="1543395" cy="2215991"/>
          </a:xfrm>
          <a:prstGeom prst="rect">
            <a:avLst/>
          </a:prstGeom>
          <a:noFill/>
        </p:spPr>
        <p:txBody>
          <a:bodyPr wrap="square" rtlCol="0">
            <a:spAutoFit/>
          </a:bodyPr>
          <a:lstStyle/>
          <a:p>
            <a:r>
              <a:rPr lang="en-US" sz="13800" dirty="0" smtClean="0">
                <a:solidFill>
                  <a:srgbClr val="FF0000"/>
                </a:solidFill>
              </a:rPr>
              <a:t>X</a:t>
            </a:r>
            <a:endParaRPr lang="en-US" sz="13800" dirty="0">
              <a:solidFill>
                <a:srgbClr val="FF0000"/>
              </a:solidFill>
            </a:endParaRPr>
          </a:p>
        </p:txBody>
      </p:sp>
      <p:sp>
        <p:nvSpPr>
          <p:cNvPr id="11" name="TextBox 10"/>
          <p:cNvSpPr txBox="1"/>
          <p:nvPr/>
        </p:nvSpPr>
        <p:spPr>
          <a:xfrm>
            <a:off x="4191000" y="4642009"/>
            <a:ext cx="1543395" cy="2215991"/>
          </a:xfrm>
          <a:prstGeom prst="rect">
            <a:avLst/>
          </a:prstGeom>
          <a:noFill/>
        </p:spPr>
        <p:txBody>
          <a:bodyPr wrap="square" rtlCol="0">
            <a:spAutoFit/>
          </a:bodyPr>
          <a:lstStyle/>
          <a:p>
            <a:r>
              <a:rPr lang="en-US" sz="13800" dirty="0" smtClean="0">
                <a:solidFill>
                  <a:srgbClr val="FF0000"/>
                </a:solidFill>
              </a:rPr>
              <a:t>X</a:t>
            </a:r>
            <a:endParaRPr lang="en-US" sz="13800" dirty="0">
              <a:solidFill>
                <a:srgbClr val="FF0000"/>
              </a:solidFill>
            </a:endParaRPr>
          </a:p>
        </p:txBody>
      </p:sp>
      <p:pic>
        <p:nvPicPr>
          <p:cNvPr id="3074" name="Picture 2" descr="C:\Users\TMcGlockton\AppData\Local\Microsoft\Windows\Temporary Internet Files\Content.IE5\O7MQFFCE\MP900315542[1].jpg"/>
          <p:cNvPicPr>
            <a:picLocks noChangeAspect="1" noChangeArrowheads="1"/>
          </p:cNvPicPr>
          <p:nvPr/>
        </p:nvPicPr>
        <p:blipFill>
          <a:blip r:embed="rId3" cstate="print"/>
          <a:srcRect/>
          <a:stretch>
            <a:fillRect/>
          </a:stretch>
        </p:blipFill>
        <p:spPr bwMode="auto">
          <a:xfrm>
            <a:off x="914400" y="3276600"/>
            <a:ext cx="2396360" cy="1737360"/>
          </a:xfrm>
          <a:prstGeom prst="rect">
            <a:avLst/>
          </a:prstGeom>
          <a:noFill/>
        </p:spPr>
      </p:pic>
    </p:spTree>
    <p:extLst>
      <p:ext uri="{BB962C8B-B14F-4D97-AF65-F5344CB8AC3E}">
        <p14:creationId xmlns="" xmlns:p14="http://schemas.microsoft.com/office/powerpoint/2010/main" val="379107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rmAutofit/>
          </a:bodyPr>
          <a:lstStyle/>
          <a:p>
            <a:pPr>
              <a:defRPr/>
            </a:pPr>
            <a:r>
              <a:rPr lang="en-US" dirty="0"/>
              <a:t>Article </a:t>
            </a:r>
            <a:r>
              <a:rPr lang="en-US" dirty="0" smtClean="0"/>
              <a:t>Failures</a:t>
            </a:r>
            <a:endParaRPr lang="en-US" dirty="0"/>
          </a:p>
        </p:txBody>
      </p:sp>
      <p:pic>
        <p:nvPicPr>
          <p:cNvPr id="24581" name="Picture 5" descr="C:\Documents and Settings\flrea\Local Settings\Temporary Internet Files\Content.IE5\L83GLD2Q\MC900231078[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4718" y="4915621"/>
            <a:ext cx="1533525" cy="117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2" name="Picture 6" descr="C:\Documents and Settings\flrea\Local Settings\Temporary Internet Files\Content.IE5\3WK9XAN9\MC900149881[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65318" y="4943328"/>
            <a:ext cx="1543050" cy="1171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83" name="Picture 7" descr="C:\Documents and Settings\flrea\Local Settings\Temporary Internet Files\Content.IE5\WAFDA75N\MP900309649[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522268" y="4852120"/>
            <a:ext cx="1828800" cy="1304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Content Placeholder 2"/>
          <p:cNvSpPr txBox="1">
            <a:spLocks/>
          </p:cNvSpPr>
          <p:nvPr/>
        </p:nvSpPr>
        <p:spPr>
          <a:xfrm>
            <a:off x="5029200" y="1447800"/>
            <a:ext cx="3924517" cy="2201863"/>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lvl="1"/>
            <a:endParaRPr lang="en-US" sz="1800" dirty="0" smtClean="0"/>
          </a:p>
          <a:p>
            <a:pPr lvl="1"/>
            <a:r>
              <a:rPr lang="en-US" sz="2800" dirty="0" smtClean="0">
                <a:solidFill>
                  <a:schemeClr val="tx1"/>
                </a:solidFill>
              </a:rPr>
              <a:t>National government was powerless to enforce any laws it passed;</a:t>
            </a:r>
          </a:p>
          <a:p>
            <a:pPr lvl="1"/>
            <a:endParaRPr lang="en-US" sz="2800" dirty="0" smtClean="0">
              <a:solidFill>
                <a:schemeClr val="tx1"/>
              </a:solidFill>
            </a:endParaRPr>
          </a:p>
          <a:p>
            <a:pPr lvl="1"/>
            <a:r>
              <a:rPr lang="en-US" sz="2800" dirty="0" smtClean="0">
                <a:solidFill>
                  <a:schemeClr val="tx1"/>
                </a:solidFill>
              </a:rPr>
              <a:t>No President</a:t>
            </a:r>
          </a:p>
          <a:p>
            <a:pPr lvl="1"/>
            <a:r>
              <a:rPr lang="en-US" sz="2800" dirty="0" smtClean="0">
                <a:solidFill>
                  <a:schemeClr val="tx1"/>
                </a:solidFill>
              </a:rPr>
              <a:t>No checks and balances</a:t>
            </a:r>
            <a:endParaRPr lang="en-US" sz="2800" dirty="0">
              <a:solidFill>
                <a:schemeClr val="tx1"/>
              </a:solidFill>
            </a:endParaRPr>
          </a:p>
        </p:txBody>
      </p:sp>
      <p:sp>
        <p:nvSpPr>
          <p:cNvPr id="8" name="Content Placeholder 2"/>
          <p:cNvSpPr txBox="1">
            <a:spLocks/>
          </p:cNvSpPr>
          <p:nvPr/>
        </p:nvSpPr>
        <p:spPr>
          <a:xfrm>
            <a:off x="20782" y="1978618"/>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3200" b="1" u="sng" dirty="0" smtClean="0">
                <a:solidFill>
                  <a:schemeClr val="accent5"/>
                </a:solidFill>
              </a:rPr>
              <a:t>Problem</a:t>
            </a:r>
          </a:p>
          <a:p>
            <a:pPr marL="0" indent="0" algn="ctr">
              <a:buNone/>
            </a:pPr>
            <a:r>
              <a:rPr lang="en-US" sz="2800" dirty="0"/>
              <a:t>There was no </a:t>
            </a:r>
            <a:r>
              <a:rPr lang="en-US" sz="2800" dirty="0" smtClean="0"/>
              <a:t>separate executive </a:t>
            </a:r>
            <a:r>
              <a:rPr lang="en-US" sz="2800" dirty="0"/>
              <a:t>branch for the central government</a:t>
            </a:r>
          </a:p>
          <a:p>
            <a:pPr marL="0" indent="0" algn="ctr">
              <a:buNone/>
            </a:pPr>
            <a:endParaRPr lang="en-US" sz="3200" dirty="0" smtClean="0"/>
          </a:p>
        </p:txBody>
      </p:sp>
      <p:sp>
        <p:nvSpPr>
          <p:cNvPr id="9" name="Right Arrow 8"/>
          <p:cNvSpPr/>
          <p:nvPr/>
        </p:nvSpPr>
        <p:spPr>
          <a:xfrm>
            <a:off x="3429000" y="2819400"/>
            <a:ext cx="2055668"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Implication</a:t>
            </a:r>
            <a:endParaRPr lang="en-US" b="1" dirty="0"/>
          </a:p>
        </p:txBody>
      </p:sp>
      <p:sp>
        <p:nvSpPr>
          <p:cNvPr id="2" name="TextBox 1"/>
          <p:cNvSpPr txBox="1"/>
          <p:nvPr/>
        </p:nvSpPr>
        <p:spPr>
          <a:xfrm rot="739175">
            <a:off x="1890065" y="4236041"/>
            <a:ext cx="1192357" cy="2646878"/>
          </a:xfrm>
          <a:prstGeom prst="rect">
            <a:avLst/>
          </a:prstGeom>
          <a:noFill/>
        </p:spPr>
        <p:txBody>
          <a:bodyPr wrap="square" rtlCol="0">
            <a:spAutoFit/>
          </a:bodyPr>
          <a:lstStyle/>
          <a:p>
            <a:r>
              <a:rPr lang="en-US" sz="16600" dirty="0" smtClean="0">
                <a:solidFill>
                  <a:srgbClr val="FF0000"/>
                </a:solidFill>
              </a:rPr>
              <a:t>?</a:t>
            </a:r>
            <a:endParaRPr lang="en-US" sz="16600" dirty="0">
              <a:solidFill>
                <a:srgbClr val="FF0000"/>
              </a:solidFill>
            </a:endParaRPr>
          </a:p>
        </p:txBody>
      </p:sp>
    </p:spTree>
    <p:extLst>
      <p:ext uri="{BB962C8B-B14F-4D97-AF65-F5344CB8AC3E}">
        <p14:creationId xmlns="" xmlns:p14="http://schemas.microsoft.com/office/powerpoint/2010/main" val="102715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fade">
                                      <p:cBhvr>
                                        <p:cTn id="11" dur="500"/>
                                        <p:tgtEl>
                                          <p:spTgt spid="7">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fade">
                                      <p:cBhvr>
                                        <p:cTn id="15" dur="500"/>
                                        <p:tgtEl>
                                          <p:spTgt spid="7">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152400"/>
            <a:ext cx="8686800" cy="838200"/>
          </a:xfrm>
        </p:spPr>
        <p:txBody>
          <a:bodyPr>
            <a:normAutofit/>
          </a:bodyPr>
          <a:lstStyle/>
          <a:p>
            <a:pPr>
              <a:defRPr/>
            </a:pPr>
            <a:r>
              <a:rPr lang="en-US" dirty="0"/>
              <a:t>Article </a:t>
            </a:r>
            <a:r>
              <a:rPr lang="en-US" dirty="0" smtClean="0"/>
              <a:t>Failures</a:t>
            </a:r>
            <a:endParaRPr lang="en-US" dirty="0"/>
          </a:p>
        </p:txBody>
      </p:sp>
      <p:sp>
        <p:nvSpPr>
          <p:cNvPr id="19458" name="Content Placeholder 2"/>
          <p:cNvSpPr>
            <a:spLocks noGrp="1"/>
          </p:cNvSpPr>
          <p:nvPr>
            <p:ph sz="quarter" idx="1"/>
          </p:nvPr>
        </p:nvSpPr>
        <p:spPr>
          <a:xfrm>
            <a:off x="228600" y="1905000"/>
            <a:ext cx="3962400" cy="2133600"/>
          </a:xfrm>
        </p:spPr>
        <p:txBody>
          <a:bodyPr/>
          <a:lstStyle/>
          <a:p>
            <a:pPr marL="0" indent="0" algn="ctr">
              <a:buNone/>
            </a:pPr>
            <a:r>
              <a:rPr lang="en-US" b="1" u="sng" dirty="0" smtClean="0">
                <a:solidFill>
                  <a:schemeClr val="accent5"/>
                </a:solidFill>
              </a:rPr>
              <a:t>Problem</a:t>
            </a:r>
          </a:p>
          <a:p>
            <a:r>
              <a:rPr lang="en-US" dirty="0" smtClean="0"/>
              <a:t>Congress had no power to enforce its own laws in the states</a:t>
            </a:r>
          </a:p>
          <a:p>
            <a:pPr lvl="1"/>
            <a:endParaRPr lang="en-US" dirty="0" smtClean="0"/>
          </a:p>
          <a:p>
            <a:endParaRPr lang="en-US" dirty="0" smtClean="0"/>
          </a:p>
        </p:txBody>
      </p:sp>
      <p:pic>
        <p:nvPicPr>
          <p:cNvPr id="7" name="Picture 5" descr="C:\Documents and Settings\flrea\Local Settings\Temporary Internet Files\Content.IE5\MIT1Q49H\MC910216382[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63" y="4338638"/>
            <a:ext cx="3171825" cy="276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4" name="Picture 8" descr="C:\Documents and Settings\flrea\Local Settings\Temporary Internet Files\Content.IE5\0B6R8VTI\MM900286802[1].gif"/>
          <p:cNvPicPr>
            <a:picLocks noChangeAspect="1" noChangeArrowheads="1" noCrop="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505200" y="4381500"/>
            <a:ext cx="1916113" cy="2320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9465" name="Picture 9" descr="C:\Documents and Settings\flrea\Local Settings\Temporary Internet Files\Content.IE5\3WK9XAN9\MC900287627[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15000" y="4524375"/>
            <a:ext cx="2813050" cy="1970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ight Arrow 7"/>
          <p:cNvSpPr/>
          <p:nvPr/>
        </p:nvSpPr>
        <p:spPr>
          <a:xfrm>
            <a:off x="3962400" y="2556354"/>
            <a:ext cx="21336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Implication</a:t>
            </a:r>
            <a:endParaRPr lang="en-US" b="1" dirty="0"/>
          </a:p>
        </p:txBody>
      </p:sp>
      <p:sp>
        <p:nvSpPr>
          <p:cNvPr id="9" name="TextBox 8"/>
          <p:cNvSpPr txBox="1"/>
          <p:nvPr/>
        </p:nvSpPr>
        <p:spPr>
          <a:xfrm>
            <a:off x="6303818" y="1874428"/>
            <a:ext cx="2590800" cy="2677656"/>
          </a:xfrm>
          <a:prstGeom prst="rect">
            <a:avLst/>
          </a:prstGeom>
          <a:noFill/>
        </p:spPr>
        <p:txBody>
          <a:bodyPr wrap="square" rtlCol="0">
            <a:spAutoFit/>
          </a:bodyPr>
          <a:lstStyle/>
          <a:p>
            <a:pPr marL="0" lvl="1" algn="ctr"/>
            <a:r>
              <a:rPr lang="en-US" sz="2800" dirty="0"/>
              <a:t>No enforcement=people in various states doing what they want</a:t>
            </a:r>
            <a:endParaRPr lang="en-US" sz="2700" dirty="0"/>
          </a:p>
        </p:txBody>
      </p:sp>
    </p:spTree>
    <p:extLst>
      <p:ext uri="{BB962C8B-B14F-4D97-AF65-F5344CB8AC3E}">
        <p14:creationId xmlns:p14="http://schemas.microsoft.com/office/powerpoint/2010/main" xmlns="" val="2011861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28600"/>
            <a:ext cx="8686800" cy="838200"/>
          </a:xfrm>
        </p:spPr>
        <p:txBody>
          <a:bodyPr>
            <a:normAutofit/>
          </a:bodyPr>
          <a:lstStyle/>
          <a:p>
            <a:pPr>
              <a:defRPr/>
            </a:pPr>
            <a:r>
              <a:rPr lang="en-US" dirty="0"/>
              <a:t>Article </a:t>
            </a:r>
            <a:r>
              <a:rPr lang="en-US" dirty="0" smtClean="0"/>
              <a:t>Failures</a:t>
            </a:r>
            <a:endParaRPr lang="en-US" dirty="0"/>
          </a:p>
        </p:txBody>
      </p:sp>
      <p:pic>
        <p:nvPicPr>
          <p:cNvPr id="21509" name="Picture 5" descr="C:\Documents and Settings\flrea\Local Settings\Temporary Internet Files\Content.IE5\1MQK6FTF\MC900441912[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38400" y="5257800"/>
            <a:ext cx="4191000" cy="123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294825" y="2209800"/>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US" sz="3200" b="1" u="sng" dirty="0" smtClean="0">
                <a:solidFill>
                  <a:schemeClr val="accent5"/>
                </a:solidFill>
              </a:rPr>
              <a:t>Problem</a:t>
            </a:r>
          </a:p>
          <a:p>
            <a:pPr marL="0" indent="0" algn="ctr">
              <a:buNone/>
            </a:pPr>
            <a:r>
              <a:rPr lang="en-US" sz="3200" dirty="0" smtClean="0"/>
              <a:t>National government could not </a:t>
            </a:r>
            <a:r>
              <a:rPr lang="en-US" sz="3200" dirty="0"/>
              <a:t>regulate </a:t>
            </a:r>
            <a:r>
              <a:rPr lang="en-US" sz="3200" dirty="0" smtClean="0"/>
              <a:t>trade between states.</a:t>
            </a:r>
            <a:endParaRPr lang="en-US" sz="3200" dirty="0"/>
          </a:p>
          <a:p>
            <a:endParaRPr lang="en-US" sz="3200" dirty="0" smtClean="0"/>
          </a:p>
        </p:txBody>
      </p:sp>
      <p:sp>
        <p:nvSpPr>
          <p:cNvPr id="6" name="Right Arrow 5"/>
          <p:cNvSpPr/>
          <p:nvPr/>
        </p:nvSpPr>
        <p:spPr>
          <a:xfrm>
            <a:off x="3733800" y="2971800"/>
            <a:ext cx="21336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Implication</a:t>
            </a:r>
            <a:endParaRPr lang="en-US" b="1" dirty="0"/>
          </a:p>
        </p:txBody>
      </p:sp>
      <p:sp>
        <p:nvSpPr>
          <p:cNvPr id="7" name="TextBox 6"/>
          <p:cNvSpPr txBox="1"/>
          <p:nvPr/>
        </p:nvSpPr>
        <p:spPr>
          <a:xfrm>
            <a:off x="5562600" y="1906607"/>
            <a:ext cx="3295001" cy="3970318"/>
          </a:xfrm>
          <a:prstGeom prst="rect">
            <a:avLst/>
          </a:prstGeom>
          <a:noFill/>
        </p:spPr>
        <p:txBody>
          <a:bodyPr wrap="square" rtlCol="0">
            <a:spAutoFit/>
          </a:bodyPr>
          <a:lstStyle/>
          <a:p>
            <a:pPr lvl="1" algn="ctr"/>
            <a:r>
              <a:rPr lang="en-US" sz="2800" dirty="0" smtClean="0"/>
              <a:t>States had their own trading practices and regulations with other states. This created slow and tense trade relationships.</a:t>
            </a:r>
            <a:endParaRPr lang="en-US" sz="2800" dirty="0"/>
          </a:p>
        </p:txBody>
      </p:sp>
    </p:spTree>
    <p:extLst>
      <p:ext uri="{BB962C8B-B14F-4D97-AF65-F5344CB8AC3E}">
        <p14:creationId xmlns="" xmlns:p14="http://schemas.microsoft.com/office/powerpoint/2010/main" val="108237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28600"/>
            <a:ext cx="8686800" cy="838200"/>
          </a:xfrm>
        </p:spPr>
        <p:txBody>
          <a:bodyPr>
            <a:normAutofit/>
          </a:bodyPr>
          <a:lstStyle/>
          <a:p>
            <a:pPr>
              <a:defRPr/>
            </a:pPr>
            <a:r>
              <a:rPr lang="en-US" dirty="0"/>
              <a:t>Article </a:t>
            </a:r>
            <a:r>
              <a:rPr lang="en-US" dirty="0" smtClean="0"/>
              <a:t>Failures</a:t>
            </a:r>
            <a:endParaRPr lang="en-US" dirty="0"/>
          </a:p>
        </p:txBody>
      </p:sp>
      <p:pic>
        <p:nvPicPr>
          <p:cNvPr id="21509" name="Picture 5" descr="C:\Documents and Settings\flrea\Local Settings\Temporary Internet Files\Content.IE5\1MQK6FTF\MC900441912[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38400" y="5257800"/>
            <a:ext cx="4191000" cy="1238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294825" y="2209800"/>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US" sz="3200" b="1" u="sng" dirty="0" smtClean="0">
                <a:solidFill>
                  <a:schemeClr val="accent5"/>
                </a:solidFill>
              </a:rPr>
              <a:t>Problem</a:t>
            </a:r>
          </a:p>
          <a:p>
            <a:pPr marL="0" indent="0" algn="ctr">
              <a:buNone/>
            </a:pPr>
            <a:r>
              <a:rPr lang="en-US" sz="3200" dirty="0"/>
              <a:t>Congress </a:t>
            </a:r>
            <a:r>
              <a:rPr lang="en-US" sz="3200" dirty="0" smtClean="0"/>
              <a:t>could not regulate foreign  trade/commerce.</a:t>
            </a:r>
            <a:endParaRPr lang="en-US" sz="3200" dirty="0"/>
          </a:p>
          <a:p>
            <a:endParaRPr lang="en-US" sz="3200" dirty="0" smtClean="0"/>
          </a:p>
        </p:txBody>
      </p:sp>
      <p:sp>
        <p:nvSpPr>
          <p:cNvPr id="6" name="Right Arrow 5"/>
          <p:cNvSpPr/>
          <p:nvPr/>
        </p:nvSpPr>
        <p:spPr>
          <a:xfrm>
            <a:off x="3733800" y="2971800"/>
            <a:ext cx="21336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Implication</a:t>
            </a:r>
            <a:endParaRPr lang="en-US" b="1" dirty="0"/>
          </a:p>
        </p:txBody>
      </p:sp>
      <p:sp>
        <p:nvSpPr>
          <p:cNvPr id="7" name="TextBox 6"/>
          <p:cNvSpPr txBox="1"/>
          <p:nvPr/>
        </p:nvSpPr>
        <p:spPr>
          <a:xfrm>
            <a:off x="5562600" y="1906607"/>
            <a:ext cx="3295001" cy="2677656"/>
          </a:xfrm>
          <a:prstGeom prst="rect">
            <a:avLst/>
          </a:prstGeom>
          <a:noFill/>
        </p:spPr>
        <p:txBody>
          <a:bodyPr wrap="square" rtlCol="0">
            <a:spAutoFit/>
          </a:bodyPr>
          <a:lstStyle/>
          <a:p>
            <a:pPr lvl="1" algn="ctr"/>
            <a:r>
              <a:rPr lang="en-US" sz="2800" dirty="0" smtClean="0"/>
              <a:t>States were entering individually into trade agreements with foreign nations. </a:t>
            </a:r>
            <a:endParaRPr lang="en-US" sz="2800" dirty="0"/>
          </a:p>
        </p:txBody>
      </p:sp>
    </p:spTree>
    <p:extLst>
      <p:ext uri="{BB962C8B-B14F-4D97-AF65-F5344CB8AC3E}">
        <p14:creationId xmlns="" xmlns:p14="http://schemas.microsoft.com/office/powerpoint/2010/main" val="108237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rmAutofit/>
          </a:bodyPr>
          <a:lstStyle/>
          <a:p>
            <a:pPr>
              <a:defRPr/>
            </a:pPr>
            <a:r>
              <a:rPr lang="en-US" dirty="0"/>
              <a:t>Article </a:t>
            </a:r>
            <a:r>
              <a:rPr lang="en-US" dirty="0" smtClean="0"/>
              <a:t>Failures</a:t>
            </a:r>
            <a:endParaRPr lang="en-US" dirty="0"/>
          </a:p>
        </p:txBody>
      </p:sp>
      <p:sp>
        <p:nvSpPr>
          <p:cNvPr id="8" name="Content Placeholder 2"/>
          <p:cNvSpPr txBox="1">
            <a:spLocks/>
          </p:cNvSpPr>
          <p:nvPr/>
        </p:nvSpPr>
        <p:spPr>
          <a:xfrm>
            <a:off x="294824" y="1524000"/>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US" sz="3200" b="1" u="sng" dirty="0" smtClean="0">
                <a:solidFill>
                  <a:schemeClr val="accent5"/>
                </a:solidFill>
              </a:rPr>
              <a:t>Problem</a:t>
            </a:r>
          </a:p>
          <a:p>
            <a:pPr marL="0" indent="0" algn="ctr">
              <a:buNone/>
            </a:pPr>
            <a:r>
              <a:rPr lang="en-US" sz="3200" dirty="0"/>
              <a:t>Citizens in states thought their property rights were being violated</a:t>
            </a:r>
          </a:p>
          <a:p>
            <a:pPr marL="0" indent="0" algn="ctr">
              <a:buNone/>
            </a:pPr>
            <a:endParaRPr lang="en-US" sz="3200" dirty="0" smtClean="0"/>
          </a:p>
        </p:txBody>
      </p:sp>
      <p:sp>
        <p:nvSpPr>
          <p:cNvPr id="9" name="Right Arrow 8"/>
          <p:cNvSpPr/>
          <p:nvPr/>
        </p:nvSpPr>
        <p:spPr>
          <a:xfrm>
            <a:off x="3733800" y="2971800"/>
            <a:ext cx="21336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Implication</a:t>
            </a:r>
            <a:endParaRPr lang="en-US" b="1" dirty="0"/>
          </a:p>
        </p:txBody>
      </p:sp>
      <p:sp>
        <p:nvSpPr>
          <p:cNvPr id="10" name="TextBox 9"/>
          <p:cNvSpPr txBox="1"/>
          <p:nvPr/>
        </p:nvSpPr>
        <p:spPr>
          <a:xfrm>
            <a:off x="5334000" y="2199144"/>
            <a:ext cx="3523601" cy="2677656"/>
          </a:xfrm>
          <a:prstGeom prst="rect">
            <a:avLst/>
          </a:prstGeom>
          <a:noFill/>
        </p:spPr>
        <p:txBody>
          <a:bodyPr wrap="square" rtlCol="0">
            <a:spAutoFit/>
          </a:bodyPr>
          <a:lstStyle/>
          <a:p>
            <a:pPr lvl="1" algn="ctr"/>
            <a:r>
              <a:rPr lang="en-US" sz="2800" dirty="0"/>
              <a:t>Violated property rights = </a:t>
            </a:r>
            <a:r>
              <a:rPr lang="en-US" sz="2800" dirty="0" smtClean="0"/>
              <a:t>tension between state governments and the people</a:t>
            </a:r>
            <a:endParaRPr lang="en-US" sz="2800" dirty="0"/>
          </a:p>
          <a:p>
            <a:pPr lvl="1" algn="ctr"/>
            <a:endParaRPr lang="en-US" sz="2800" dirty="0"/>
          </a:p>
        </p:txBody>
      </p:sp>
      <p:pic>
        <p:nvPicPr>
          <p:cNvPr id="1027" name="Picture 3" descr="C:\Documents and Settings\flrea\Local Settings\Temporary Internet Files\Content.IE5\ERK1T08N\MP90044223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4648200"/>
            <a:ext cx="1543395"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295399" y="4648200"/>
            <a:ext cx="1543395" cy="2215991"/>
          </a:xfrm>
          <a:prstGeom prst="rect">
            <a:avLst/>
          </a:prstGeom>
          <a:noFill/>
        </p:spPr>
        <p:txBody>
          <a:bodyPr wrap="square" rtlCol="0">
            <a:spAutoFit/>
          </a:bodyPr>
          <a:lstStyle/>
          <a:p>
            <a:r>
              <a:rPr lang="en-US" sz="13800" dirty="0" smtClean="0">
                <a:solidFill>
                  <a:srgbClr val="FF0000"/>
                </a:solidFill>
              </a:rPr>
              <a:t>X</a:t>
            </a:r>
            <a:endParaRPr lang="en-US" sz="13800" dirty="0">
              <a:solidFill>
                <a:srgbClr val="FF0000"/>
              </a:solidFill>
            </a:endParaRPr>
          </a:p>
        </p:txBody>
      </p:sp>
    </p:spTree>
    <p:extLst>
      <p:ext uri="{BB962C8B-B14F-4D97-AF65-F5344CB8AC3E}">
        <p14:creationId xmlns:p14="http://schemas.microsoft.com/office/powerpoint/2010/main" xmlns="" val="127883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rmAutofit/>
          </a:bodyPr>
          <a:lstStyle/>
          <a:p>
            <a:pPr>
              <a:defRPr/>
            </a:pPr>
            <a:r>
              <a:rPr lang="en-US" dirty="0"/>
              <a:t>Article </a:t>
            </a:r>
            <a:r>
              <a:rPr lang="en-US" dirty="0" smtClean="0"/>
              <a:t>Failures</a:t>
            </a:r>
            <a:endParaRPr lang="en-US" dirty="0"/>
          </a:p>
        </p:txBody>
      </p:sp>
      <p:sp>
        <p:nvSpPr>
          <p:cNvPr id="22530" name="Content Placeholder 2"/>
          <p:cNvSpPr>
            <a:spLocks noGrp="1"/>
          </p:cNvSpPr>
          <p:nvPr>
            <p:ph sz="quarter" idx="1"/>
          </p:nvPr>
        </p:nvSpPr>
        <p:spPr>
          <a:xfrm>
            <a:off x="5082237" y="1664622"/>
            <a:ext cx="3810000" cy="2201863"/>
          </a:xfrm>
        </p:spPr>
        <p:txBody>
          <a:bodyPr>
            <a:noAutofit/>
          </a:bodyPr>
          <a:lstStyle/>
          <a:p>
            <a:pPr lvl="1"/>
            <a:r>
              <a:rPr lang="en-US" sz="2400" dirty="0" smtClean="0">
                <a:solidFill>
                  <a:schemeClr val="tx1"/>
                </a:solidFill>
              </a:rPr>
              <a:t>No court system to handle  national/federal level issues</a:t>
            </a:r>
          </a:p>
          <a:p>
            <a:pPr lvl="1"/>
            <a:r>
              <a:rPr lang="en-US" sz="2400" dirty="0" smtClean="0">
                <a:solidFill>
                  <a:schemeClr val="tx1"/>
                </a:solidFill>
              </a:rPr>
              <a:t>Interstate issues would have no courts to go to on the federal level</a:t>
            </a:r>
          </a:p>
          <a:p>
            <a:pPr lvl="1"/>
            <a:r>
              <a:rPr lang="en-US" sz="2400" dirty="0" smtClean="0">
                <a:solidFill>
                  <a:schemeClr val="tx1"/>
                </a:solidFill>
              </a:rPr>
              <a:t>Federal laws but no federal courts?</a:t>
            </a:r>
          </a:p>
          <a:p>
            <a:pPr lvl="1"/>
            <a:r>
              <a:rPr lang="en-US" sz="2400" dirty="0" smtClean="0">
                <a:solidFill>
                  <a:schemeClr val="tx1"/>
                </a:solidFill>
              </a:rPr>
              <a:t>No checks and balances</a:t>
            </a:r>
          </a:p>
        </p:txBody>
      </p:sp>
      <p:sp>
        <p:nvSpPr>
          <p:cNvPr id="5" name="Content Placeholder 2"/>
          <p:cNvSpPr txBox="1">
            <a:spLocks/>
          </p:cNvSpPr>
          <p:nvPr/>
        </p:nvSpPr>
        <p:spPr>
          <a:xfrm>
            <a:off x="-76200" y="2057400"/>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3200" b="1" u="sng" dirty="0" smtClean="0">
                <a:solidFill>
                  <a:schemeClr val="accent5"/>
                </a:solidFill>
              </a:rPr>
              <a:t>Problem</a:t>
            </a:r>
          </a:p>
          <a:p>
            <a:pPr marL="0" indent="0" algn="ctr">
              <a:buNone/>
            </a:pPr>
            <a:r>
              <a:rPr lang="en-US" sz="2800" dirty="0"/>
              <a:t>There was no </a:t>
            </a:r>
            <a:r>
              <a:rPr lang="en-US" sz="2800" dirty="0" smtClean="0"/>
              <a:t>separate, national </a:t>
            </a:r>
            <a:r>
              <a:rPr lang="en-US" sz="2800" dirty="0"/>
              <a:t>court system</a:t>
            </a:r>
          </a:p>
          <a:p>
            <a:pPr marL="0" indent="0" algn="ctr">
              <a:buNone/>
            </a:pPr>
            <a:endParaRPr lang="en-US" sz="3200" dirty="0" smtClean="0"/>
          </a:p>
        </p:txBody>
      </p:sp>
      <p:sp>
        <p:nvSpPr>
          <p:cNvPr id="6" name="Right Arrow 5"/>
          <p:cNvSpPr/>
          <p:nvPr/>
        </p:nvSpPr>
        <p:spPr>
          <a:xfrm>
            <a:off x="3235036" y="2765554"/>
            <a:ext cx="21336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Implication</a:t>
            </a:r>
            <a:endParaRPr lang="en-US" b="1" dirty="0"/>
          </a:p>
        </p:txBody>
      </p:sp>
      <p:pic>
        <p:nvPicPr>
          <p:cNvPr id="2050" name="Picture 2" descr="C:\Documents and Settings\flrea\Local Settings\Temporary Internet Files\Content.IE5\WM7TZ3O8\MP900401087[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98184" y="4343400"/>
            <a:ext cx="2736852" cy="1823855"/>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rot="20060804">
            <a:off x="571209" y="4932162"/>
            <a:ext cx="2590800" cy="646331"/>
          </a:xfrm>
          <a:prstGeom prst="rect">
            <a:avLst/>
          </a:prstGeom>
          <a:noFill/>
        </p:spPr>
        <p:txBody>
          <a:bodyPr wrap="square" rtlCol="0">
            <a:spAutoFit/>
          </a:bodyPr>
          <a:lstStyle/>
          <a:p>
            <a:pPr algn="ctr"/>
            <a:r>
              <a:rPr lang="en-US" sz="3600" dirty="0" smtClean="0">
                <a:solidFill>
                  <a:srgbClr val="FF0000"/>
                </a:solidFill>
                <a:latin typeface="Arial Black" pitchFamily="34" charset="0"/>
              </a:rPr>
              <a:t>MISSING</a:t>
            </a:r>
            <a:endParaRPr lang="en-US" sz="3600" dirty="0">
              <a:solidFill>
                <a:srgbClr val="FF0000"/>
              </a:solidFill>
              <a:latin typeface="Arial Black" pitchFamily="34" charset="0"/>
            </a:endParaRPr>
          </a:p>
        </p:txBody>
      </p:sp>
    </p:spTree>
    <p:extLst>
      <p:ext uri="{BB962C8B-B14F-4D97-AF65-F5344CB8AC3E}">
        <p14:creationId xmlns="" xmlns:p14="http://schemas.microsoft.com/office/powerpoint/2010/main" val="30640776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with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2530">
                                            <p:txEl>
                                              <p:pRg st="1" end="1"/>
                                            </p:txEl>
                                          </p:spTgt>
                                        </p:tgtEl>
                                        <p:attrNameLst>
                                          <p:attrName>style.visibility</p:attrName>
                                        </p:attrNameLst>
                                      </p:cBhvr>
                                      <p:to>
                                        <p:strVal val="visible"/>
                                      </p:to>
                                    </p:set>
                                    <p:animEffect transition="in" filter="fade">
                                      <p:cBhvr>
                                        <p:cTn id="11" dur="500"/>
                                        <p:tgtEl>
                                          <p:spTgt spid="22530">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530">
                                            <p:txEl>
                                              <p:pRg st="0" end="0"/>
                                            </p:txEl>
                                          </p:spTgt>
                                        </p:tgtEl>
                                        <p:attrNameLst>
                                          <p:attrName>style.visibility</p:attrName>
                                        </p:attrNameLst>
                                      </p:cBhvr>
                                      <p:to>
                                        <p:strVal val="visible"/>
                                      </p:to>
                                    </p:set>
                                    <p:animEffect transition="in" filter="fade">
                                      <p:cBhvr>
                                        <p:cTn id="15" dur="500"/>
                                        <p:tgtEl>
                                          <p:spTgt spid="22530">
                                            <p:txEl>
                                              <p:pRg st="0" end="0"/>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2530">
                                            <p:txEl>
                                              <p:pRg st="2" end="2"/>
                                            </p:txEl>
                                          </p:spTgt>
                                        </p:tgtEl>
                                        <p:attrNameLst>
                                          <p:attrName>style.visibility</p:attrName>
                                        </p:attrNameLst>
                                      </p:cBhvr>
                                      <p:to>
                                        <p:strVal val="visible"/>
                                      </p:to>
                                    </p:set>
                                    <p:animEffect transition="in" filter="fade">
                                      <p:cBhvr>
                                        <p:cTn id="19" dur="500"/>
                                        <p:tgtEl>
                                          <p:spTgt spid="22530">
                                            <p:txEl>
                                              <p:pRg st="2" end="2"/>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530">
                                            <p:txEl>
                                              <p:pRg st="3" end="3"/>
                                            </p:txEl>
                                          </p:spTgt>
                                        </p:tgtEl>
                                        <p:attrNameLst>
                                          <p:attrName>style.visibility</p:attrName>
                                        </p:attrNameLst>
                                      </p:cBhvr>
                                      <p:to>
                                        <p:strVal val="visible"/>
                                      </p:to>
                                    </p:set>
                                    <p:animEffect transition="in" filter="fade">
                                      <p:cBhvr>
                                        <p:cTn id="23" dur="500"/>
                                        <p:tgtEl>
                                          <p:spTgt spid="225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152400"/>
            <a:ext cx="8686800" cy="838200"/>
          </a:xfrm>
        </p:spPr>
        <p:txBody>
          <a:bodyPr>
            <a:normAutofit/>
          </a:bodyPr>
          <a:lstStyle/>
          <a:p>
            <a:pPr>
              <a:defRPr/>
            </a:pPr>
            <a:r>
              <a:rPr lang="en-US" dirty="0"/>
              <a:t>Article </a:t>
            </a:r>
            <a:r>
              <a:rPr lang="en-US" dirty="0" smtClean="0"/>
              <a:t>Failures</a:t>
            </a:r>
            <a:endParaRPr lang="en-US" dirty="0"/>
          </a:p>
        </p:txBody>
      </p:sp>
      <p:sp>
        <p:nvSpPr>
          <p:cNvPr id="5" name="Content Placeholder 2"/>
          <p:cNvSpPr txBox="1">
            <a:spLocks/>
          </p:cNvSpPr>
          <p:nvPr/>
        </p:nvSpPr>
        <p:spPr>
          <a:xfrm>
            <a:off x="5181600" y="2008852"/>
            <a:ext cx="3810000" cy="2201863"/>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274320" lvl="1" indent="0" algn="ctr">
              <a:buNone/>
            </a:pPr>
            <a:r>
              <a:rPr lang="en-US" sz="3200" dirty="0" smtClean="0"/>
              <a:t>This made it nearly impossible to make changes to the Articles; it could not be changed to match the current needs of the people</a:t>
            </a:r>
          </a:p>
        </p:txBody>
      </p:sp>
      <p:sp>
        <p:nvSpPr>
          <p:cNvPr id="6" name="Content Placeholder 2"/>
          <p:cNvSpPr txBox="1">
            <a:spLocks/>
          </p:cNvSpPr>
          <p:nvPr/>
        </p:nvSpPr>
        <p:spPr>
          <a:xfrm>
            <a:off x="168635" y="1510651"/>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3200" b="1" u="sng" dirty="0" smtClean="0">
                <a:solidFill>
                  <a:schemeClr val="accent5"/>
                </a:solidFill>
              </a:rPr>
              <a:t>Problem</a:t>
            </a:r>
          </a:p>
          <a:p>
            <a:pPr marL="0" indent="0" algn="ctr">
              <a:buNone/>
            </a:pPr>
            <a:r>
              <a:rPr lang="en-US" sz="3200" dirty="0"/>
              <a:t>The Articles required a unanimous vote to make changes to the Articles</a:t>
            </a:r>
          </a:p>
          <a:p>
            <a:pPr marL="0" indent="0" algn="ctr">
              <a:buNone/>
            </a:pPr>
            <a:endParaRPr lang="en-US" sz="3200" dirty="0" smtClean="0"/>
          </a:p>
        </p:txBody>
      </p:sp>
      <p:sp>
        <p:nvSpPr>
          <p:cNvPr id="7" name="Right Arrow 6"/>
          <p:cNvSpPr/>
          <p:nvPr/>
        </p:nvSpPr>
        <p:spPr>
          <a:xfrm>
            <a:off x="3581400" y="2576383"/>
            <a:ext cx="21336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Implication</a:t>
            </a:r>
            <a:endParaRPr lang="en-US" b="1" dirty="0"/>
          </a:p>
        </p:txBody>
      </p:sp>
      <p:pic>
        <p:nvPicPr>
          <p:cNvPr id="3075" name="Picture 3" descr="C:\Documents and Settings\flrea\Local Settings\Temporary Internet Files\Content.IE5\7BHSJT2H\MC900149847[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2138" y="4572000"/>
            <a:ext cx="2707915" cy="20772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9979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of Confederation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After winning our independence from Great Britain in the Revolutionary War, the new country </a:t>
            </a:r>
            <a:r>
              <a:rPr lang="en-US" b="1" dirty="0" smtClean="0"/>
              <a:t>needed to develop some form of governmental system</a:t>
            </a:r>
            <a:r>
              <a:rPr lang="en-US" dirty="0" smtClean="0"/>
              <a:t>. </a:t>
            </a:r>
          </a:p>
          <a:p>
            <a:r>
              <a:rPr lang="en-US" dirty="0" smtClean="0"/>
              <a:t>Many wanted to be </a:t>
            </a:r>
            <a:r>
              <a:rPr lang="en-US" b="1" dirty="0" smtClean="0"/>
              <a:t>free of a strong central government</a:t>
            </a:r>
            <a:r>
              <a:rPr lang="en-US" dirty="0" smtClean="0"/>
              <a:t>. They saw themselves first as </a:t>
            </a:r>
            <a:r>
              <a:rPr lang="en-US" b="1" dirty="0" smtClean="0"/>
              <a:t>citizens of their states </a:t>
            </a:r>
            <a:r>
              <a:rPr lang="en-US" dirty="0" smtClean="0"/>
              <a:t>as opposed to the nation. </a:t>
            </a:r>
            <a:r>
              <a:rPr lang="en-US" b="1" dirty="0" smtClean="0"/>
              <a:t>States’ rights </a:t>
            </a:r>
            <a:r>
              <a:rPr lang="en-US" dirty="0" smtClean="0"/>
              <a:t>were an important issue.</a:t>
            </a:r>
          </a:p>
          <a:p>
            <a:r>
              <a:rPr lang="en-US" dirty="0" smtClean="0"/>
              <a:t>The </a:t>
            </a:r>
            <a:r>
              <a:rPr lang="en-US" i="1" dirty="0" smtClean="0"/>
              <a:t>Articles of Confederation</a:t>
            </a:r>
            <a:r>
              <a:rPr lang="en-US" dirty="0" smtClean="0"/>
              <a:t> represented </a:t>
            </a:r>
            <a:r>
              <a:rPr lang="en-US" b="1" dirty="0" smtClean="0"/>
              <a:t>the first constitutional agreement </a:t>
            </a:r>
            <a:r>
              <a:rPr lang="en-US" dirty="0" smtClean="0"/>
              <a:t>made between the 13 American states. There was a need for unity among the new states that were created as a result of the American Revolution.</a:t>
            </a:r>
          </a:p>
          <a:p>
            <a:endParaRPr lang="en-US" dirty="0" smtClean="0"/>
          </a:p>
          <a:p>
            <a:r>
              <a:rPr lang="en-US" sz="1100" dirty="0" smtClean="0"/>
              <a:t>Ben’s Guide to Government</a:t>
            </a:r>
            <a:endParaRPr lang="en-US" sz="1100" dirty="0"/>
          </a:p>
        </p:txBody>
      </p:sp>
      <p:pic>
        <p:nvPicPr>
          <p:cNvPr id="1027" name="Picture 3" descr="C:\Users\TMcGlockton\AppData\Local\Microsoft\Windows\Temporary Internet Files\Content.IE5\O7MQFFCE\MC900200511[1].wmf"/>
          <p:cNvPicPr>
            <a:picLocks noChangeAspect="1" noChangeArrowheads="1"/>
          </p:cNvPicPr>
          <p:nvPr/>
        </p:nvPicPr>
        <p:blipFill>
          <a:blip r:embed="rId3" cstate="print"/>
          <a:srcRect/>
          <a:stretch>
            <a:fillRect/>
          </a:stretch>
        </p:blipFill>
        <p:spPr bwMode="auto">
          <a:xfrm>
            <a:off x="7316114" y="0"/>
            <a:ext cx="1827886" cy="1541678"/>
          </a:xfrm>
          <a:prstGeom prst="rect">
            <a:avLst/>
          </a:prstGeom>
          <a:noFill/>
        </p:spPr>
      </p:pic>
    </p:spTree>
    <p:extLst>
      <p:ext uri="{BB962C8B-B14F-4D97-AF65-F5344CB8AC3E}">
        <p14:creationId xmlns:p14="http://schemas.microsoft.com/office/powerpoint/2010/main" xmlns="" val="113843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On Top of All Those Issues…</a:t>
            </a:r>
            <a:endParaRPr lang="en-US" b="1" dirty="0"/>
          </a:p>
        </p:txBody>
      </p:sp>
      <p:sp>
        <p:nvSpPr>
          <p:cNvPr id="3" name="Content Placeholder 2"/>
          <p:cNvSpPr>
            <a:spLocks noGrp="1"/>
          </p:cNvSpPr>
          <p:nvPr>
            <p:ph sz="quarter" idx="1"/>
          </p:nvPr>
        </p:nvSpPr>
        <p:spPr/>
        <p:txBody>
          <a:bodyPr/>
          <a:lstStyle/>
          <a:p>
            <a:r>
              <a:rPr lang="en-US" dirty="0" smtClean="0"/>
              <a:t>There were other looming issues facing the Framers:</a:t>
            </a:r>
          </a:p>
          <a:p>
            <a:pPr lvl="1"/>
            <a:r>
              <a:rPr lang="en-US" dirty="0" smtClean="0"/>
              <a:t>How would representation be addressed in the new constitution? Would large and small states all have the same voting power?</a:t>
            </a:r>
          </a:p>
          <a:p>
            <a:pPr lvl="1"/>
            <a:r>
              <a:rPr lang="en-US" dirty="0" smtClean="0"/>
              <a:t>How would the issue of slavery be addressed in the new constitution? Would slaves count towards the population of a state? </a:t>
            </a:r>
          </a:p>
          <a:p>
            <a:pPr lvl="1"/>
            <a:r>
              <a:rPr lang="en-US" dirty="0" smtClean="0"/>
              <a:t>How much power would be given to each branch of government? </a:t>
            </a:r>
          </a:p>
          <a:p>
            <a:pPr lvl="1"/>
            <a:endParaRPr lang="en-US" dirty="0"/>
          </a:p>
        </p:txBody>
      </p:sp>
      <p:pic>
        <p:nvPicPr>
          <p:cNvPr id="2050" name="Picture 2" descr="C:\Documents and Settings\flrea\Local Settings\Temporary Internet Files\Content.IE5\3WK9XAN9\MC900434395[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4709160"/>
            <a:ext cx="2768160" cy="20110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53880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Options </a:t>
            </a:r>
            <a:endParaRPr lang="en-US" b="1" dirty="0"/>
          </a:p>
        </p:txBody>
      </p:sp>
      <p:sp>
        <p:nvSpPr>
          <p:cNvPr id="3" name="Content Placeholder 2"/>
          <p:cNvSpPr>
            <a:spLocks noGrp="1"/>
          </p:cNvSpPr>
          <p:nvPr>
            <p:ph sz="quarter" idx="1"/>
          </p:nvPr>
        </p:nvSpPr>
        <p:spPr>
          <a:xfrm>
            <a:off x="301752" y="1527048"/>
            <a:ext cx="8503920" cy="2054352"/>
          </a:xfrm>
        </p:spPr>
        <p:txBody>
          <a:bodyPr>
            <a:normAutofit/>
          </a:bodyPr>
          <a:lstStyle/>
          <a:p>
            <a:r>
              <a:rPr lang="en-US" dirty="0" smtClean="0"/>
              <a:t>How did the Founders correct the problems in the Articles of Confederation?</a:t>
            </a:r>
          </a:p>
          <a:p>
            <a:pPr lvl="1"/>
            <a:r>
              <a:rPr lang="en-US" dirty="0" smtClean="0"/>
              <a:t>They tossed the Articles and started over!</a:t>
            </a:r>
          </a:p>
          <a:p>
            <a:pPr lvl="2"/>
            <a:r>
              <a:rPr lang="en-US" sz="1700" b="1" dirty="0" smtClean="0"/>
              <a:t>Options considered:</a:t>
            </a:r>
          </a:p>
        </p:txBody>
      </p:sp>
      <p:grpSp>
        <p:nvGrpSpPr>
          <p:cNvPr id="7" name="Group 6"/>
          <p:cNvGrpSpPr/>
          <p:nvPr/>
        </p:nvGrpSpPr>
        <p:grpSpPr>
          <a:xfrm>
            <a:off x="346587" y="3218521"/>
            <a:ext cx="4377813" cy="3228501"/>
            <a:chOff x="228600" y="3227420"/>
            <a:chExt cx="4038600" cy="3228501"/>
          </a:xfrm>
        </p:grpSpPr>
        <p:sp>
          <p:nvSpPr>
            <p:cNvPr id="4" name="TextBox 3"/>
            <p:cNvSpPr txBox="1"/>
            <p:nvPr/>
          </p:nvSpPr>
          <p:spPr>
            <a:xfrm>
              <a:off x="228600" y="3227420"/>
              <a:ext cx="4038600" cy="400110"/>
            </a:xfrm>
            <a:prstGeom prst="rect">
              <a:avLst/>
            </a:prstGeom>
            <a:solidFill>
              <a:schemeClr val="accent6"/>
            </a:solidFill>
          </p:spPr>
          <p:txBody>
            <a:bodyPr wrap="square" rtlCol="0">
              <a:spAutoFit/>
            </a:bodyPr>
            <a:lstStyle/>
            <a:p>
              <a:pPr algn="ctr"/>
              <a:r>
                <a:rPr lang="en-US" sz="2000" b="1" dirty="0" smtClean="0">
                  <a:solidFill>
                    <a:schemeClr val="bg1"/>
                  </a:solidFill>
                </a:rPr>
                <a:t>Virginia Plan </a:t>
              </a:r>
            </a:p>
          </p:txBody>
        </p:sp>
        <p:sp>
          <p:nvSpPr>
            <p:cNvPr id="5" name="TextBox 4"/>
            <p:cNvSpPr txBox="1"/>
            <p:nvPr/>
          </p:nvSpPr>
          <p:spPr>
            <a:xfrm>
              <a:off x="228600" y="3655154"/>
              <a:ext cx="4038600" cy="2800767"/>
            </a:xfrm>
            <a:prstGeom prst="rect">
              <a:avLst/>
            </a:prstGeom>
            <a:solidFill>
              <a:schemeClr val="accent1">
                <a:lumMod val="20000"/>
                <a:lumOff val="80000"/>
              </a:schemeClr>
            </a:solidFill>
          </p:spPr>
          <p:txBody>
            <a:bodyPr wrap="square" rtlCol="0">
              <a:spAutoFit/>
            </a:bodyPr>
            <a:lstStyle/>
            <a:p>
              <a:pPr marL="285750" indent="-285750">
                <a:buFont typeface="Arial" pitchFamily="34" charset="0"/>
                <a:buChar char="•"/>
              </a:pPr>
              <a:r>
                <a:rPr lang="en-US" sz="1600" dirty="0" smtClean="0"/>
                <a:t>Proposed a strong national government</a:t>
              </a:r>
            </a:p>
            <a:p>
              <a:pPr marL="285750" indent="-285750">
                <a:buFont typeface="Arial" pitchFamily="34" charset="0"/>
                <a:buChar char="•"/>
              </a:pPr>
              <a:r>
                <a:rPr lang="en-US" sz="1600" dirty="0" smtClean="0"/>
                <a:t>State and national governments would exist, receiving their power from the people. </a:t>
              </a:r>
            </a:p>
            <a:p>
              <a:pPr marL="285750" indent="-285750">
                <a:buFont typeface="Arial" pitchFamily="34" charset="0"/>
                <a:buChar char="•"/>
              </a:pPr>
              <a:r>
                <a:rPr lang="en-US" sz="1600" dirty="0" smtClean="0"/>
                <a:t>National government would make and enforce their own laws and could tax the people</a:t>
              </a:r>
            </a:p>
            <a:p>
              <a:pPr marL="285750" indent="-285750">
                <a:buFont typeface="Arial" pitchFamily="34" charset="0"/>
                <a:buChar char="•"/>
              </a:pPr>
              <a:r>
                <a:rPr lang="en-US" sz="1600" dirty="0" smtClean="0"/>
                <a:t>Would have  legislative (with a House and Senate), executive and judicial branches.</a:t>
              </a:r>
            </a:p>
            <a:p>
              <a:pPr marL="285750" indent="-285750">
                <a:buFont typeface="Arial" pitchFamily="34" charset="0"/>
                <a:buChar char="•"/>
              </a:pPr>
              <a:r>
                <a:rPr lang="en-US" sz="1600" dirty="0" smtClean="0"/>
                <a:t>Proportional representation </a:t>
              </a:r>
              <a:endParaRPr lang="en-US" sz="1600" dirty="0"/>
            </a:p>
          </p:txBody>
        </p:sp>
      </p:grpSp>
      <p:grpSp>
        <p:nvGrpSpPr>
          <p:cNvPr id="9" name="Group 8"/>
          <p:cNvGrpSpPr/>
          <p:nvPr/>
        </p:nvGrpSpPr>
        <p:grpSpPr>
          <a:xfrm>
            <a:off x="5078361" y="3218521"/>
            <a:ext cx="3657600" cy="2954655"/>
            <a:chOff x="5078361" y="3218521"/>
            <a:chExt cx="3657600" cy="2954655"/>
          </a:xfrm>
        </p:grpSpPr>
        <p:sp>
          <p:nvSpPr>
            <p:cNvPr id="6" name="TextBox 5"/>
            <p:cNvSpPr txBox="1"/>
            <p:nvPr/>
          </p:nvSpPr>
          <p:spPr>
            <a:xfrm>
              <a:off x="5078361" y="3218521"/>
              <a:ext cx="3657600" cy="400110"/>
            </a:xfrm>
            <a:prstGeom prst="rect">
              <a:avLst/>
            </a:prstGeom>
            <a:solidFill>
              <a:schemeClr val="accent6"/>
            </a:solidFill>
          </p:spPr>
          <p:txBody>
            <a:bodyPr wrap="square" rtlCol="0">
              <a:spAutoFit/>
            </a:bodyPr>
            <a:lstStyle/>
            <a:p>
              <a:pPr algn="ctr"/>
              <a:r>
                <a:rPr lang="en-US" sz="2000" b="1" dirty="0" smtClean="0">
                  <a:solidFill>
                    <a:schemeClr val="bg1"/>
                  </a:solidFill>
                </a:rPr>
                <a:t>New Jersey Plan </a:t>
              </a:r>
            </a:p>
          </p:txBody>
        </p:sp>
        <p:sp>
          <p:nvSpPr>
            <p:cNvPr id="8" name="TextBox 7"/>
            <p:cNvSpPr txBox="1"/>
            <p:nvPr/>
          </p:nvSpPr>
          <p:spPr>
            <a:xfrm>
              <a:off x="5078361" y="3618631"/>
              <a:ext cx="3657600" cy="2554545"/>
            </a:xfrm>
            <a:prstGeom prst="rect">
              <a:avLst/>
            </a:prstGeom>
            <a:solidFill>
              <a:schemeClr val="accent1">
                <a:lumMod val="20000"/>
                <a:lumOff val="80000"/>
              </a:schemeClr>
            </a:solidFill>
          </p:spPr>
          <p:txBody>
            <a:bodyPr wrap="square" rtlCol="0">
              <a:spAutoFit/>
            </a:bodyPr>
            <a:lstStyle/>
            <a:p>
              <a:pPr marL="285750" indent="-285750">
                <a:buFont typeface="Arial" pitchFamily="34" charset="0"/>
                <a:buChar char="•"/>
              </a:pPr>
              <a:r>
                <a:rPr lang="en-US" sz="1600" dirty="0" smtClean="0"/>
                <a:t>Proposed a weak national government</a:t>
              </a:r>
            </a:p>
            <a:p>
              <a:pPr marL="285750" indent="-285750">
                <a:buFont typeface="Arial" pitchFamily="34" charset="0"/>
                <a:buChar char="•"/>
              </a:pPr>
              <a:r>
                <a:rPr lang="en-US" sz="1600" dirty="0"/>
                <a:t>Congress could collect taxes on products  and collect fines from the states if they refused to pay their taxes. </a:t>
              </a:r>
              <a:endParaRPr lang="en-US" sz="1600" dirty="0" smtClean="0"/>
            </a:p>
            <a:p>
              <a:pPr marL="285750" indent="-285750">
                <a:buFont typeface="Arial" pitchFamily="34" charset="0"/>
                <a:buChar char="•"/>
              </a:pPr>
              <a:r>
                <a:rPr lang="en-US" sz="1600" dirty="0" smtClean="0"/>
                <a:t>Congress would have one house/chamber </a:t>
              </a:r>
            </a:p>
            <a:p>
              <a:pPr marL="285750" indent="-285750">
                <a:buFont typeface="Arial" pitchFamily="34" charset="0"/>
                <a:buChar char="•"/>
              </a:pPr>
              <a:r>
                <a:rPr lang="en-US" sz="1600" dirty="0" smtClean="0"/>
                <a:t>Each state would have equal representation </a:t>
              </a:r>
            </a:p>
          </p:txBody>
        </p:sp>
      </p:grpSp>
    </p:spTree>
    <p:extLst>
      <p:ext uri="{BB962C8B-B14F-4D97-AF65-F5344CB8AC3E}">
        <p14:creationId xmlns:p14="http://schemas.microsoft.com/office/powerpoint/2010/main" xmlns="" val="314934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SCAVENGER HUNT!</a:t>
            </a:r>
          </a:p>
        </p:txBody>
      </p:sp>
      <p:sp>
        <p:nvSpPr>
          <p:cNvPr id="3" name="Content Placeholder 2"/>
          <p:cNvSpPr>
            <a:spLocks noGrp="1"/>
          </p:cNvSpPr>
          <p:nvPr>
            <p:ph sz="quarter" idx="1"/>
          </p:nvPr>
        </p:nvSpPr>
        <p:spPr>
          <a:xfrm>
            <a:off x="301752" y="1527048"/>
            <a:ext cx="8503920" cy="3502152"/>
          </a:xfrm>
        </p:spPr>
        <p:txBody>
          <a:bodyPr/>
          <a:lstStyle/>
          <a:p>
            <a:r>
              <a:rPr lang="en-US" dirty="0"/>
              <a:t>Your mission:</a:t>
            </a:r>
          </a:p>
          <a:p>
            <a:pPr lvl="1"/>
            <a:r>
              <a:rPr lang="en-US" dirty="0"/>
              <a:t>Hunt through the United States Constitution to find how the Framers fixed the problems presented by the Articles.</a:t>
            </a:r>
          </a:p>
          <a:p>
            <a:pPr lvl="1"/>
            <a:r>
              <a:rPr lang="en-US" dirty="0"/>
              <a:t>Write where you found the “fix”  - Article and Section Number and/or Amendment Number. You might find answers in more than one place!</a:t>
            </a:r>
          </a:p>
          <a:p>
            <a:pPr lvl="1"/>
            <a:r>
              <a:rPr lang="en-US" dirty="0"/>
              <a:t>Then write a summary of what you found in the Constitution that fixed the problem</a:t>
            </a:r>
          </a:p>
        </p:txBody>
      </p:sp>
    </p:spTree>
    <p:extLst>
      <p:ext uri="{BB962C8B-B14F-4D97-AF65-F5344CB8AC3E}">
        <p14:creationId xmlns:p14="http://schemas.microsoft.com/office/powerpoint/2010/main" xmlns="" val="2306238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a:bodyPr>
          <a:lstStyle/>
          <a:p>
            <a:r>
              <a:rPr lang="en-US" sz="3200" dirty="0" smtClean="0"/>
              <a:t>How did the Constitution Fix the Failing Articles?</a:t>
            </a:r>
            <a:endParaRPr lang="en-US" sz="3200" dirty="0"/>
          </a:p>
        </p:txBody>
      </p:sp>
      <p:sp>
        <p:nvSpPr>
          <p:cNvPr id="3" name="Title 2"/>
          <p:cNvSpPr>
            <a:spLocks noGrp="1"/>
          </p:cNvSpPr>
          <p:nvPr>
            <p:ph type="ctrTitle"/>
          </p:nvPr>
        </p:nvSpPr>
        <p:spPr/>
        <p:txBody>
          <a:bodyPr>
            <a:noAutofit/>
          </a:bodyPr>
          <a:lstStyle/>
          <a:p>
            <a:r>
              <a:rPr lang="en-US" sz="11500" dirty="0" smtClean="0"/>
              <a:t>Fix-a-Fail</a:t>
            </a:r>
            <a:endParaRPr lang="en-US" sz="11500" dirty="0"/>
          </a:p>
        </p:txBody>
      </p:sp>
    </p:spTree>
    <p:extLst>
      <p:ext uri="{BB962C8B-B14F-4D97-AF65-F5344CB8AC3E}">
        <p14:creationId xmlns:p14="http://schemas.microsoft.com/office/powerpoint/2010/main" xmlns="" val="29944244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a:bodyPr>
          <a:lstStyle/>
          <a:p>
            <a:pPr>
              <a:defRPr/>
            </a:pPr>
            <a:r>
              <a:rPr lang="en-US" b="1" dirty="0" smtClean="0"/>
              <a:t>Fix-a-Failure</a:t>
            </a:r>
            <a:endParaRPr lang="en-US" b="1" dirty="0"/>
          </a:p>
        </p:txBody>
      </p:sp>
      <p:sp>
        <p:nvSpPr>
          <p:cNvPr id="18438" name="Content Placeholder 2"/>
          <p:cNvSpPr>
            <a:spLocks noGrp="1"/>
          </p:cNvSpPr>
          <p:nvPr>
            <p:ph sz="quarter" idx="1"/>
          </p:nvPr>
        </p:nvSpPr>
        <p:spPr>
          <a:xfrm>
            <a:off x="228600" y="1600199"/>
            <a:ext cx="3962400" cy="2998787"/>
          </a:xfrm>
        </p:spPr>
        <p:txBody>
          <a:bodyPr>
            <a:normAutofit/>
          </a:bodyPr>
          <a:lstStyle/>
          <a:p>
            <a:pPr marL="0" indent="0" algn="ctr">
              <a:buNone/>
            </a:pPr>
            <a:r>
              <a:rPr lang="en-US" sz="3000" b="1" u="sng" dirty="0" smtClean="0">
                <a:solidFill>
                  <a:schemeClr val="accent5"/>
                </a:solidFill>
              </a:rPr>
              <a:t>Problem</a:t>
            </a:r>
            <a:r>
              <a:rPr lang="en-US" b="1" u="sng" dirty="0" smtClean="0">
                <a:solidFill>
                  <a:schemeClr val="accent5"/>
                </a:solidFill>
              </a:rPr>
              <a:t> </a:t>
            </a:r>
          </a:p>
          <a:p>
            <a:pPr marL="0" indent="0" algn="ctr">
              <a:buNone/>
            </a:pPr>
            <a:r>
              <a:rPr lang="en-US" dirty="0" smtClean="0"/>
              <a:t>Congress could not collect taxes.</a:t>
            </a:r>
          </a:p>
          <a:p>
            <a:pPr lvl="1"/>
            <a:r>
              <a:rPr lang="en-US" dirty="0" smtClean="0"/>
              <a:t>No taxes=no money to run the country</a:t>
            </a:r>
          </a:p>
          <a:p>
            <a:pPr lvl="1"/>
            <a:endParaRPr lang="en-US" dirty="0" smtClean="0"/>
          </a:p>
        </p:txBody>
      </p:sp>
      <p:pic>
        <p:nvPicPr>
          <p:cNvPr id="31746" name="Picture 2" descr="C:\Documents and Settings\flrea\Local Settings\Temporary Internet Files\Content.IE5\1MQK6FTF\MP900400948[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4151313"/>
            <a:ext cx="1647825" cy="2471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7" name="Picture 3" descr="C:\Documents and Settings\flrea\Local Settings\Temporary Internet Files\Content.IE5\FH0Z1Q3L\MP900427810[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95399" y="4859312"/>
            <a:ext cx="2420937" cy="1800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Right Arrow 2"/>
          <p:cNvSpPr/>
          <p:nvPr/>
        </p:nvSpPr>
        <p:spPr>
          <a:xfrm>
            <a:off x="3962400" y="2556354"/>
            <a:ext cx="1676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8" name="Picture 4" descr="C:\Documents and Settings\flrea\Local Settings\Temporary Internet Files\Content.IE5\1MQK6FTF\MP900185047[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905124" y="4121816"/>
            <a:ext cx="1622425" cy="2414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3"/>
          <p:cNvGrpSpPr/>
          <p:nvPr/>
        </p:nvGrpSpPr>
        <p:grpSpPr>
          <a:xfrm>
            <a:off x="5615034" y="1495590"/>
            <a:ext cx="3276600" cy="2052957"/>
            <a:chOff x="5615034" y="1495590"/>
            <a:chExt cx="3276600" cy="2052957"/>
          </a:xfrm>
        </p:grpSpPr>
        <p:pic>
          <p:nvPicPr>
            <p:cNvPr id="2050" name="Picture 2" descr="C:\Documents and Settings\flrea\Local Settings\Temporary Internet Files\Content.IE5\6QWJWNTB\MC900149511[1].wmf"/>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5743669" y="1495590"/>
              <a:ext cx="3019331" cy="180673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615034" y="1732665"/>
              <a:ext cx="3276600" cy="1815882"/>
            </a:xfrm>
            <a:prstGeom prst="rect">
              <a:avLst/>
            </a:prstGeom>
            <a:noFill/>
          </p:spPr>
          <p:txBody>
            <a:bodyPr wrap="square" rtlCol="0">
              <a:spAutoFit/>
            </a:bodyPr>
            <a:lstStyle/>
            <a:p>
              <a:pPr algn="ctr"/>
              <a:r>
                <a:rPr lang="en-US" sz="2800" dirty="0" smtClean="0"/>
                <a:t>How did the Constitution fix this problem?</a:t>
              </a:r>
            </a:p>
            <a:p>
              <a:pPr algn="ctr"/>
              <a:endParaRPr lang="en-US" sz="2800" dirty="0"/>
            </a:p>
          </p:txBody>
        </p:sp>
      </p:grpSp>
      <p:sp>
        <p:nvSpPr>
          <p:cNvPr id="5" name="TextBox 4"/>
          <p:cNvSpPr txBox="1"/>
          <p:nvPr/>
        </p:nvSpPr>
        <p:spPr>
          <a:xfrm>
            <a:off x="5743668" y="3276600"/>
            <a:ext cx="3019331" cy="2862322"/>
          </a:xfrm>
          <a:prstGeom prst="rect">
            <a:avLst/>
          </a:prstGeom>
          <a:solidFill>
            <a:srgbClr val="FEF7E8"/>
          </a:solidFill>
        </p:spPr>
        <p:txBody>
          <a:bodyPr wrap="square" rtlCol="0">
            <a:spAutoFit/>
          </a:bodyPr>
          <a:lstStyle/>
          <a:p>
            <a:r>
              <a:rPr lang="en-US" sz="2000" dirty="0" smtClean="0"/>
              <a:t>Article I, Section 8, Clause 1</a:t>
            </a:r>
          </a:p>
          <a:p>
            <a:r>
              <a:rPr lang="en-US" sz="2000" dirty="0" smtClean="0"/>
              <a:t>“To lay and collect taxes…”</a:t>
            </a:r>
          </a:p>
          <a:p>
            <a:endParaRPr lang="en-US" sz="2000" dirty="0"/>
          </a:p>
          <a:p>
            <a:r>
              <a:rPr lang="en-US" sz="2000" dirty="0" smtClean="0"/>
              <a:t>Translation: Congress has the power to set and collect taxes from the people. </a:t>
            </a:r>
            <a:endParaRPr lang="en-US" sz="2000" dirty="0"/>
          </a:p>
        </p:txBody>
      </p:sp>
      <p:sp>
        <p:nvSpPr>
          <p:cNvPr id="13" name="TextBox 12"/>
          <p:cNvSpPr txBox="1"/>
          <p:nvPr/>
        </p:nvSpPr>
        <p:spPr>
          <a:xfrm rot="5400000">
            <a:off x="1430267" y="3482093"/>
            <a:ext cx="1543395" cy="3770263"/>
          </a:xfrm>
          <a:prstGeom prst="rect">
            <a:avLst/>
          </a:prstGeom>
          <a:noFill/>
        </p:spPr>
        <p:txBody>
          <a:bodyPr wrap="square" rtlCol="0">
            <a:spAutoFit/>
          </a:bodyPr>
          <a:lstStyle/>
          <a:p>
            <a:r>
              <a:rPr lang="en-US" sz="23900" dirty="0" smtClean="0">
                <a:solidFill>
                  <a:srgbClr val="FF0000"/>
                </a:solidFill>
              </a:rPr>
              <a:t>X</a:t>
            </a:r>
            <a:endParaRPr lang="en-US" sz="23900" dirty="0">
              <a:solidFill>
                <a:srgbClr val="FF0000"/>
              </a:solidFill>
            </a:endParaRPr>
          </a:p>
        </p:txBody>
      </p:sp>
    </p:spTree>
    <p:extLst>
      <p:ext uri="{BB962C8B-B14F-4D97-AF65-F5344CB8AC3E}">
        <p14:creationId xmlns:p14="http://schemas.microsoft.com/office/powerpoint/2010/main" xmlns="" val="2505508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par>
                                <p:cTn id="16" presetID="10" presetClass="exit" presetSubtype="0" fill="hold" grpId="0" nodeType="withEffect">
                                  <p:stCondLst>
                                    <p:cond delay="0"/>
                                  </p:stCondLst>
                                  <p:childTnLst>
                                    <p:animEffect transition="out" filter="fade">
                                      <p:cBhvr>
                                        <p:cTn id="17" dur="500"/>
                                        <p:tgtEl>
                                          <p:spTgt spid="13"/>
                                        </p:tgtEl>
                                      </p:cBhvr>
                                    </p:animEffect>
                                    <p:set>
                                      <p:cBhvr>
                                        <p:cTn id="1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C:\Documents and Settings\flrea\Local Settings\Temporary Internet Files\Content.IE5\L83GLD2Q\MC900231078[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 y="5470525"/>
            <a:ext cx="1533525"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6" descr="C:\Documents and Settings\flrea\Local Settings\Temporary Internet Files\Content.IE5\3WK9XAN9\MC900149881[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62375" y="5470525"/>
            <a:ext cx="1543050" cy="1171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3" name="Picture 7" descr="C:\Documents and Settings\flrea\Local Settings\Temporary Internet Files\Content.IE5\WAFDA75N\MP900309649[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61284" y="5434734"/>
            <a:ext cx="1828800" cy="1304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Content Placeholder 2"/>
          <p:cNvSpPr txBox="1">
            <a:spLocks/>
          </p:cNvSpPr>
          <p:nvPr/>
        </p:nvSpPr>
        <p:spPr>
          <a:xfrm>
            <a:off x="20782" y="1978618"/>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3200" b="1" u="sng" dirty="0" smtClean="0">
                <a:solidFill>
                  <a:schemeClr val="accent5"/>
                </a:solidFill>
              </a:rPr>
              <a:t>Problem</a:t>
            </a:r>
          </a:p>
          <a:p>
            <a:pPr marL="0" indent="0" algn="ctr">
              <a:buNone/>
            </a:pPr>
            <a:r>
              <a:rPr lang="en-US" sz="3200" dirty="0"/>
              <a:t>There was no executive branch for the </a:t>
            </a:r>
            <a:r>
              <a:rPr lang="en-US" sz="3200" dirty="0" smtClean="0"/>
              <a:t>central government.</a:t>
            </a:r>
            <a:endParaRPr lang="en-US" sz="3200" dirty="0"/>
          </a:p>
          <a:p>
            <a:pPr marL="0" indent="0" algn="ctr">
              <a:buNone/>
            </a:pPr>
            <a:endParaRPr lang="en-US" sz="3200" dirty="0" smtClean="0"/>
          </a:p>
        </p:txBody>
      </p:sp>
      <p:sp>
        <p:nvSpPr>
          <p:cNvPr id="10" name="Right Arrow 9"/>
          <p:cNvSpPr/>
          <p:nvPr/>
        </p:nvSpPr>
        <p:spPr>
          <a:xfrm>
            <a:off x="3962400" y="2556354"/>
            <a:ext cx="1676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615034" y="1495590"/>
            <a:ext cx="3276600" cy="1806735"/>
            <a:chOff x="5615034" y="1495590"/>
            <a:chExt cx="3276600" cy="1806735"/>
          </a:xfrm>
        </p:grpSpPr>
        <p:pic>
          <p:nvPicPr>
            <p:cNvPr id="12" name="Picture 2" descr="C:\Documents and Settings\flrea\Local Settings\Temporary Internet Files\Content.IE5\6QWJWNTB\MC900149511[1].wmf"/>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5743669" y="1495590"/>
              <a:ext cx="3019331" cy="180673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5615034" y="1732665"/>
              <a:ext cx="3276600" cy="1569660"/>
            </a:xfrm>
            <a:prstGeom prst="rect">
              <a:avLst/>
            </a:prstGeom>
            <a:noFill/>
          </p:spPr>
          <p:txBody>
            <a:bodyPr wrap="square" rtlCol="0">
              <a:spAutoFit/>
            </a:bodyPr>
            <a:lstStyle/>
            <a:p>
              <a:pPr algn="ctr"/>
              <a:r>
                <a:rPr lang="en-US" sz="2400" dirty="0" smtClean="0"/>
                <a:t>How did the Constitution fix this problem?</a:t>
              </a:r>
            </a:p>
            <a:p>
              <a:pPr algn="ctr"/>
              <a:endParaRPr lang="en-US" sz="2400" dirty="0"/>
            </a:p>
          </p:txBody>
        </p:sp>
      </p:grpSp>
      <p:sp>
        <p:nvSpPr>
          <p:cNvPr id="2" name="Rectangle 1"/>
          <p:cNvSpPr/>
          <p:nvPr/>
        </p:nvSpPr>
        <p:spPr>
          <a:xfrm>
            <a:off x="5615034" y="3654207"/>
            <a:ext cx="3276600" cy="2585323"/>
          </a:xfrm>
          <a:prstGeom prst="rect">
            <a:avLst/>
          </a:prstGeom>
          <a:solidFill>
            <a:srgbClr val="FEF7E8"/>
          </a:solidFill>
        </p:spPr>
        <p:txBody>
          <a:bodyPr wrap="square">
            <a:spAutoFit/>
          </a:bodyPr>
          <a:lstStyle/>
          <a:p>
            <a:r>
              <a:rPr lang="en-US" dirty="0" smtClean="0"/>
              <a:t>Article II, Section 1 “The executive Power shall be vested in a President of the United States of America”</a:t>
            </a:r>
          </a:p>
          <a:p>
            <a:endParaRPr lang="en-US" dirty="0"/>
          </a:p>
          <a:p>
            <a:r>
              <a:rPr lang="en-US" dirty="0" smtClean="0"/>
              <a:t>Translation: The power to execute the law will belong to the President of the United States of America. </a:t>
            </a:r>
            <a:endParaRPr lang="en-US" dirty="0"/>
          </a:p>
        </p:txBody>
      </p:sp>
      <p:sp>
        <p:nvSpPr>
          <p:cNvPr id="14" name="TextBox 13"/>
          <p:cNvSpPr txBox="1"/>
          <p:nvPr/>
        </p:nvSpPr>
        <p:spPr>
          <a:xfrm rot="739175">
            <a:off x="2229930" y="4592527"/>
            <a:ext cx="1192357" cy="2646878"/>
          </a:xfrm>
          <a:prstGeom prst="rect">
            <a:avLst/>
          </a:prstGeom>
          <a:noFill/>
        </p:spPr>
        <p:txBody>
          <a:bodyPr wrap="square" rtlCol="0">
            <a:spAutoFit/>
          </a:bodyPr>
          <a:lstStyle/>
          <a:p>
            <a:r>
              <a:rPr lang="en-US" sz="16600" dirty="0" smtClean="0">
                <a:solidFill>
                  <a:srgbClr val="FF0000"/>
                </a:solidFill>
              </a:rPr>
              <a:t>?</a:t>
            </a:r>
            <a:endParaRPr lang="en-US" sz="16600" dirty="0">
              <a:solidFill>
                <a:srgbClr val="FF0000"/>
              </a:solidFill>
            </a:endParaRPr>
          </a:p>
        </p:txBody>
      </p:sp>
      <p:sp>
        <p:nvSpPr>
          <p:cNvPr id="15" name="Title 1"/>
          <p:cNvSpPr txBox="1">
            <a:spLocks/>
          </p:cNvSpPr>
          <p:nvPr/>
        </p:nvSpPr>
        <p:spPr>
          <a:xfrm>
            <a:off x="457200" y="304800"/>
            <a:ext cx="8686800" cy="8382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b="1" smtClean="0"/>
              <a:t>Fix-a-Failure</a:t>
            </a:r>
            <a:endParaRPr lang="en-US" b="1" dirty="0"/>
          </a:p>
        </p:txBody>
      </p:sp>
    </p:spTree>
    <p:extLst>
      <p:ext uri="{BB962C8B-B14F-4D97-AF65-F5344CB8AC3E}">
        <p14:creationId xmlns:p14="http://schemas.microsoft.com/office/powerpoint/2010/main" xmlns="" val="125239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par>
                                <p:cTn id="13" presetID="2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500"/>
                                        <p:tgtEl>
                                          <p:spTgt spid="2"/>
                                        </p:tgtEl>
                                      </p:cBhvr>
                                    </p:animEffect>
                                  </p:childTnLst>
                                </p:cTn>
                              </p:par>
                              <p:par>
                                <p:cTn id="21" presetID="10" presetClass="exit" presetSubtype="0" fill="hold" grpId="0" nodeType="withEffect">
                                  <p:stCondLst>
                                    <p:cond delay="0"/>
                                  </p:stCondLst>
                                  <p:childTnLst>
                                    <p:animEffect transition="out" filter="fade">
                                      <p:cBhvr>
                                        <p:cTn id="22" dur="500"/>
                                        <p:tgtEl>
                                          <p:spTgt spid="14"/>
                                        </p:tgtEl>
                                      </p:cBhvr>
                                    </p:animEffect>
                                    <p:set>
                                      <p:cBhvr>
                                        <p:cTn id="23"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sz="quarter" idx="1"/>
          </p:nvPr>
        </p:nvSpPr>
        <p:spPr>
          <a:xfrm>
            <a:off x="228600" y="1905000"/>
            <a:ext cx="3505200" cy="2433638"/>
          </a:xfrm>
        </p:spPr>
        <p:txBody>
          <a:bodyPr/>
          <a:lstStyle/>
          <a:p>
            <a:pPr marL="0" indent="0" algn="ctr">
              <a:buNone/>
            </a:pPr>
            <a:r>
              <a:rPr lang="en-US" b="1" u="sng" dirty="0" smtClean="0">
                <a:solidFill>
                  <a:schemeClr val="accent5"/>
                </a:solidFill>
              </a:rPr>
              <a:t>Problem</a:t>
            </a:r>
          </a:p>
          <a:p>
            <a:r>
              <a:rPr lang="en-US" dirty="0" smtClean="0"/>
              <a:t>Congress had no power to enforce its own laws in the states.</a:t>
            </a:r>
          </a:p>
          <a:p>
            <a:pPr lvl="1"/>
            <a:endParaRPr lang="en-US" dirty="0" smtClean="0"/>
          </a:p>
          <a:p>
            <a:endParaRPr lang="en-US" dirty="0" smtClean="0"/>
          </a:p>
        </p:txBody>
      </p:sp>
      <p:pic>
        <p:nvPicPr>
          <p:cNvPr id="7" name="Picture 5" descr="C:\Documents and Settings\flrea\Local Settings\Temporary Internet Files\Content.IE5\MIT1Q49H\MC910216382[1].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463" y="4338638"/>
            <a:ext cx="3171825" cy="2763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ight Arrow 9"/>
          <p:cNvSpPr/>
          <p:nvPr/>
        </p:nvSpPr>
        <p:spPr>
          <a:xfrm>
            <a:off x="3962400" y="2556354"/>
            <a:ext cx="1676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615034" y="1495590"/>
            <a:ext cx="3276600" cy="1806735"/>
            <a:chOff x="5615034" y="1495590"/>
            <a:chExt cx="3276600" cy="1806735"/>
          </a:xfrm>
        </p:grpSpPr>
        <p:pic>
          <p:nvPicPr>
            <p:cNvPr id="12" name="Picture 2" descr="C:\Documents and Settings\flrea\Local Settings\Temporary Internet Files\Content.IE5\6QWJWNTB\MC900149511[1].wmf"/>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a:off x="5743669" y="1495590"/>
              <a:ext cx="3019331" cy="180673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5615034" y="1732665"/>
              <a:ext cx="3276600" cy="1569660"/>
            </a:xfrm>
            <a:prstGeom prst="rect">
              <a:avLst/>
            </a:prstGeom>
            <a:noFill/>
          </p:spPr>
          <p:txBody>
            <a:bodyPr wrap="square" rtlCol="0">
              <a:spAutoFit/>
            </a:bodyPr>
            <a:lstStyle/>
            <a:p>
              <a:pPr algn="ctr"/>
              <a:r>
                <a:rPr lang="en-US" sz="2400" dirty="0" smtClean="0"/>
                <a:t>How did the Constitution fix this problem?</a:t>
              </a:r>
            </a:p>
            <a:p>
              <a:pPr algn="ctr"/>
              <a:endParaRPr lang="en-US" sz="2400" dirty="0"/>
            </a:p>
          </p:txBody>
        </p:sp>
      </p:grpSp>
      <p:sp>
        <p:nvSpPr>
          <p:cNvPr id="9" name="TextBox 8"/>
          <p:cNvSpPr txBox="1"/>
          <p:nvPr/>
        </p:nvSpPr>
        <p:spPr>
          <a:xfrm>
            <a:off x="5743668" y="3276600"/>
            <a:ext cx="3019331" cy="3170099"/>
          </a:xfrm>
          <a:prstGeom prst="rect">
            <a:avLst/>
          </a:prstGeom>
          <a:solidFill>
            <a:srgbClr val="FEF7E8"/>
          </a:solidFill>
        </p:spPr>
        <p:txBody>
          <a:bodyPr wrap="square" rtlCol="0">
            <a:spAutoFit/>
          </a:bodyPr>
          <a:lstStyle/>
          <a:p>
            <a:r>
              <a:rPr lang="en-US" sz="2000" dirty="0" smtClean="0"/>
              <a:t>Article II, Section 3</a:t>
            </a:r>
          </a:p>
          <a:p>
            <a:endParaRPr lang="en-US" sz="2000" dirty="0" smtClean="0"/>
          </a:p>
          <a:p>
            <a:r>
              <a:rPr lang="en-US" sz="2000" dirty="0" smtClean="0"/>
              <a:t>“…he shall take Care that the Laws be faithfully executed…”</a:t>
            </a:r>
          </a:p>
          <a:p>
            <a:endParaRPr lang="en-US" sz="2000" dirty="0"/>
          </a:p>
          <a:p>
            <a:r>
              <a:rPr lang="en-US" sz="2000" dirty="0" smtClean="0"/>
              <a:t>Translation: The duty of the executive branch is to make sure the laws are carried out/enforce. </a:t>
            </a:r>
            <a:endParaRPr lang="en-US" sz="2000" dirty="0"/>
          </a:p>
        </p:txBody>
      </p:sp>
      <p:pic>
        <p:nvPicPr>
          <p:cNvPr id="14" name="Picture 4" descr="C:\Documents and Settings\flrea\Local Settings\Temporary Internet Files\Content.IE5\1MQK6FTF\MP900185047[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05000" y="4003976"/>
            <a:ext cx="1622425" cy="2414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Title 1"/>
          <p:cNvSpPr txBox="1">
            <a:spLocks/>
          </p:cNvSpPr>
          <p:nvPr/>
        </p:nvSpPr>
        <p:spPr>
          <a:xfrm>
            <a:off x="304800" y="152400"/>
            <a:ext cx="8686800" cy="8382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pPr>
              <a:defRPr/>
            </a:pPr>
            <a:r>
              <a:rPr lang="en-US" b="1" smtClean="0"/>
              <a:t>Fix-a-Failure</a:t>
            </a:r>
            <a:endParaRPr lang="en-US" b="1" dirty="0"/>
          </a:p>
        </p:txBody>
      </p:sp>
    </p:spTree>
    <p:extLst>
      <p:ext uri="{BB962C8B-B14F-4D97-AF65-F5344CB8AC3E}">
        <p14:creationId xmlns:p14="http://schemas.microsoft.com/office/powerpoint/2010/main" xmlns="" val="3560146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9" name="Picture 5" descr="C:\Documents and Settings\flrea\Local Settings\Temporary Internet Files\Content.IE5\1MQK6FTF\MC900441912[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4911369"/>
            <a:ext cx="4191000" cy="1238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ontent Placeholder 2"/>
          <p:cNvSpPr txBox="1">
            <a:spLocks/>
          </p:cNvSpPr>
          <p:nvPr/>
        </p:nvSpPr>
        <p:spPr>
          <a:xfrm>
            <a:off x="294825" y="2209800"/>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US" sz="3200" b="1" u="sng" dirty="0" smtClean="0">
                <a:solidFill>
                  <a:schemeClr val="accent5"/>
                </a:solidFill>
              </a:rPr>
              <a:t>Problem</a:t>
            </a:r>
          </a:p>
          <a:p>
            <a:pPr marL="0" indent="0" algn="ctr">
              <a:buNone/>
            </a:pPr>
            <a:r>
              <a:rPr lang="en-US" sz="3200" dirty="0"/>
              <a:t>Congress could not regulate trade between the states.</a:t>
            </a:r>
          </a:p>
          <a:p>
            <a:endParaRPr lang="en-US" sz="3200" dirty="0" smtClean="0"/>
          </a:p>
        </p:txBody>
      </p:sp>
      <p:sp>
        <p:nvSpPr>
          <p:cNvPr id="8" name="Right Arrow 7"/>
          <p:cNvSpPr/>
          <p:nvPr/>
        </p:nvSpPr>
        <p:spPr>
          <a:xfrm>
            <a:off x="3962400" y="2556354"/>
            <a:ext cx="1676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8"/>
          <p:cNvGrpSpPr/>
          <p:nvPr/>
        </p:nvGrpSpPr>
        <p:grpSpPr>
          <a:xfrm>
            <a:off x="5615034" y="1495590"/>
            <a:ext cx="3276600" cy="1806735"/>
            <a:chOff x="5615034" y="1495590"/>
            <a:chExt cx="3276600" cy="1806735"/>
          </a:xfrm>
        </p:grpSpPr>
        <p:pic>
          <p:nvPicPr>
            <p:cNvPr id="10" name="Picture 2" descr="C:\Documents and Settings\flrea\Local Settings\Temporary Internet Files\Content.IE5\6QWJWNTB\MC900149511[1].wmf"/>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a:off x="5743669" y="1495590"/>
              <a:ext cx="3019331" cy="180673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5615034" y="1732665"/>
              <a:ext cx="3276600" cy="1569660"/>
            </a:xfrm>
            <a:prstGeom prst="rect">
              <a:avLst/>
            </a:prstGeom>
            <a:noFill/>
          </p:spPr>
          <p:txBody>
            <a:bodyPr wrap="square" rtlCol="0">
              <a:spAutoFit/>
            </a:bodyPr>
            <a:lstStyle/>
            <a:p>
              <a:pPr algn="ctr"/>
              <a:r>
                <a:rPr lang="en-US" sz="2400" dirty="0" smtClean="0"/>
                <a:t>How did the Constitution fix this problem?</a:t>
              </a:r>
            </a:p>
            <a:p>
              <a:pPr algn="ctr"/>
              <a:endParaRPr lang="en-US" sz="2400" dirty="0"/>
            </a:p>
          </p:txBody>
        </p:sp>
      </p:grpSp>
      <p:sp>
        <p:nvSpPr>
          <p:cNvPr id="12" name="TextBox 11"/>
          <p:cNvSpPr txBox="1"/>
          <p:nvPr/>
        </p:nvSpPr>
        <p:spPr>
          <a:xfrm>
            <a:off x="5743668" y="3276600"/>
            <a:ext cx="3019331" cy="2862322"/>
          </a:xfrm>
          <a:prstGeom prst="rect">
            <a:avLst/>
          </a:prstGeom>
          <a:solidFill>
            <a:srgbClr val="FEF7E8"/>
          </a:solidFill>
        </p:spPr>
        <p:txBody>
          <a:bodyPr wrap="square" rtlCol="0">
            <a:spAutoFit/>
          </a:bodyPr>
          <a:lstStyle/>
          <a:p>
            <a:r>
              <a:rPr lang="en-US" sz="2000" dirty="0" smtClean="0"/>
              <a:t>Article I, Section 8, Clause 3</a:t>
            </a:r>
          </a:p>
          <a:p>
            <a:r>
              <a:rPr lang="en-US" sz="2000" dirty="0" smtClean="0"/>
              <a:t>“…to regulate Commerce…among the several States…”</a:t>
            </a:r>
          </a:p>
          <a:p>
            <a:endParaRPr lang="en-US" sz="2000" dirty="0"/>
          </a:p>
          <a:p>
            <a:r>
              <a:rPr lang="en-US" sz="2000" dirty="0" smtClean="0"/>
              <a:t>Translation: Congress has the power to regulate trade between the states. </a:t>
            </a:r>
            <a:endParaRPr lang="en-US" sz="2000" dirty="0"/>
          </a:p>
        </p:txBody>
      </p:sp>
      <p:pic>
        <p:nvPicPr>
          <p:cNvPr id="4098" name="Picture 2" descr="C:\Documents and Settings\flrea\Local Settings\Temporary Internet Files\Content.IE5\53OAU1L4\MC900078809[1].wmf"/>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82286" y="4519612"/>
            <a:ext cx="2990850" cy="218122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itle 1"/>
          <p:cNvSpPr>
            <a:spLocks noGrp="1"/>
          </p:cNvSpPr>
          <p:nvPr>
            <p:ph type="title"/>
          </p:nvPr>
        </p:nvSpPr>
        <p:spPr>
          <a:xfrm>
            <a:off x="304800" y="152400"/>
            <a:ext cx="8686800" cy="838200"/>
          </a:xfrm>
        </p:spPr>
        <p:txBody>
          <a:bodyPr>
            <a:normAutofit/>
          </a:bodyPr>
          <a:lstStyle/>
          <a:p>
            <a:pPr>
              <a:defRPr/>
            </a:pPr>
            <a:r>
              <a:rPr lang="en-US" b="1" dirty="0" smtClean="0"/>
              <a:t>Fix-a-Failure</a:t>
            </a:r>
            <a:endParaRPr lang="en-US" b="1" dirty="0"/>
          </a:p>
        </p:txBody>
      </p:sp>
    </p:spTree>
    <p:extLst>
      <p:ext uri="{BB962C8B-B14F-4D97-AF65-F5344CB8AC3E}">
        <p14:creationId xmlns:p14="http://schemas.microsoft.com/office/powerpoint/2010/main" xmlns="" val="625650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10" presetClass="exit" presetSubtype="0" fill="hold" nodeType="withEffect">
                                  <p:stCondLst>
                                    <p:cond delay="0"/>
                                  </p:stCondLst>
                                  <p:childTnLst>
                                    <p:animEffect transition="out" filter="fade">
                                      <p:cBhvr>
                                        <p:cTn id="17" dur="500"/>
                                        <p:tgtEl>
                                          <p:spTgt spid="21509"/>
                                        </p:tgtEl>
                                      </p:cBhvr>
                                    </p:animEffect>
                                    <p:set>
                                      <p:cBhvr>
                                        <p:cTn id="18" dur="1" fill="hold">
                                          <p:stCondLst>
                                            <p:cond delay="499"/>
                                          </p:stCondLst>
                                        </p:cTn>
                                        <p:tgtEl>
                                          <p:spTgt spid="2150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4098"/>
                                        </p:tgtEl>
                                        <p:attrNameLst>
                                          <p:attrName>style.visibility</p:attrName>
                                        </p:attrNameLst>
                                      </p:cBhvr>
                                      <p:to>
                                        <p:strVal val="visible"/>
                                      </p:to>
                                    </p:set>
                                    <p:animEffect transition="in" filter="fade">
                                      <p:cBhvr>
                                        <p:cTn id="21"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sz="quarter" idx="1"/>
          </p:nvPr>
        </p:nvSpPr>
        <p:spPr>
          <a:xfrm>
            <a:off x="301752" y="1527048"/>
            <a:ext cx="3574923" cy="4572000"/>
          </a:xfrm>
        </p:spPr>
        <p:txBody>
          <a:bodyPr/>
          <a:lstStyle/>
          <a:p>
            <a:pPr marL="0" indent="0" algn="ctr">
              <a:buNone/>
            </a:pPr>
            <a:r>
              <a:rPr lang="en-US" b="1" u="sng" dirty="0" smtClean="0">
                <a:solidFill>
                  <a:schemeClr val="accent5"/>
                </a:solidFill>
              </a:rPr>
              <a:t>Problem</a:t>
            </a:r>
          </a:p>
          <a:p>
            <a:pPr marL="0" indent="0" algn="ctr">
              <a:buNone/>
            </a:pPr>
            <a:r>
              <a:rPr lang="en-US" dirty="0" smtClean="0"/>
              <a:t>Congress could not make states follow trade agreements with other nations</a:t>
            </a:r>
          </a:p>
          <a:p>
            <a:endParaRPr lang="en-US" dirty="0" smtClean="0"/>
          </a:p>
        </p:txBody>
      </p:sp>
      <p:pic>
        <p:nvPicPr>
          <p:cNvPr id="20486" name="Picture 6" descr="C:\Documents and Settings\flrea\Local Settings\Temporary Internet Files\Content.IE5\ERK1T08N\MP90044867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3188" y="4437122"/>
            <a:ext cx="1214437" cy="182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7" name="Picture 7" descr="C:\Documents and Settings\flrea\Local Settings\Temporary Internet Files\Content.IE5\1MQK6FTF\MP900423057[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84288" y="4733984"/>
            <a:ext cx="1633537" cy="1631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488" name="Picture 8" descr="C:\Documents and Settings\flrea\Local Settings\Temporary Internet Files\Content.IE5\FH0Z1Q3L\MP900442392[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30513" y="4560947"/>
            <a:ext cx="2808287" cy="157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Right Arrow 9"/>
          <p:cNvSpPr/>
          <p:nvPr/>
        </p:nvSpPr>
        <p:spPr>
          <a:xfrm>
            <a:off x="3962400" y="2556354"/>
            <a:ext cx="1676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615034" y="1495590"/>
            <a:ext cx="3276600" cy="1806735"/>
            <a:chOff x="5615034" y="1495590"/>
            <a:chExt cx="3276600" cy="1806735"/>
          </a:xfrm>
        </p:grpSpPr>
        <p:pic>
          <p:nvPicPr>
            <p:cNvPr id="12" name="Picture 2" descr="C:\Documents and Settings\flrea\Local Settings\Temporary Internet Files\Content.IE5\6QWJWNTB\MC900149511[1].wmf"/>
            <p:cNvPicPr>
              <a:picLocks noChangeAspect="1" noChangeArrowheads="1"/>
            </p:cNvPicPr>
            <p:nvPr/>
          </p:nvPicPr>
          <p:blipFill>
            <a:blip r:embed="rId6" cstate="print">
              <a:lum bright="70000" contrast="-70000"/>
              <a:extLst>
                <a:ext uri="{28A0092B-C50C-407E-A947-70E740481C1C}">
                  <a14:useLocalDpi xmlns:a14="http://schemas.microsoft.com/office/drawing/2010/main" xmlns="" val="0"/>
                </a:ext>
              </a:extLst>
            </a:blip>
            <a:srcRect/>
            <a:stretch>
              <a:fillRect/>
            </a:stretch>
          </p:blipFill>
          <p:spPr bwMode="auto">
            <a:xfrm>
              <a:off x="5743669" y="1495590"/>
              <a:ext cx="3019331" cy="180673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a:off x="5615034" y="1732665"/>
              <a:ext cx="3276600" cy="1569660"/>
            </a:xfrm>
            <a:prstGeom prst="rect">
              <a:avLst/>
            </a:prstGeom>
            <a:noFill/>
          </p:spPr>
          <p:txBody>
            <a:bodyPr wrap="square" rtlCol="0">
              <a:spAutoFit/>
            </a:bodyPr>
            <a:lstStyle/>
            <a:p>
              <a:pPr algn="ctr"/>
              <a:r>
                <a:rPr lang="en-US" sz="2400" dirty="0" smtClean="0"/>
                <a:t>How did the Constitution fix this problem?</a:t>
              </a:r>
            </a:p>
            <a:p>
              <a:pPr algn="ctr"/>
              <a:endParaRPr lang="en-US" sz="2400" dirty="0"/>
            </a:p>
          </p:txBody>
        </p:sp>
      </p:grpSp>
      <p:sp>
        <p:nvSpPr>
          <p:cNvPr id="14" name="TextBox 13"/>
          <p:cNvSpPr txBox="1"/>
          <p:nvPr/>
        </p:nvSpPr>
        <p:spPr>
          <a:xfrm>
            <a:off x="5743668" y="3276600"/>
            <a:ext cx="3019331" cy="2862322"/>
          </a:xfrm>
          <a:prstGeom prst="rect">
            <a:avLst/>
          </a:prstGeom>
          <a:solidFill>
            <a:srgbClr val="FEF7E8"/>
          </a:solidFill>
        </p:spPr>
        <p:txBody>
          <a:bodyPr wrap="square" rtlCol="0">
            <a:spAutoFit/>
          </a:bodyPr>
          <a:lstStyle/>
          <a:p>
            <a:r>
              <a:rPr lang="en-US" sz="2000" dirty="0" smtClean="0"/>
              <a:t>Article I, Section 8, Clause 3</a:t>
            </a:r>
          </a:p>
          <a:p>
            <a:r>
              <a:rPr lang="en-US" sz="2000" dirty="0" smtClean="0"/>
              <a:t>“To regulate commerce with foreign Nations…”</a:t>
            </a:r>
          </a:p>
          <a:p>
            <a:endParaRPr lang="en-US" sz="2000" dirty="0"/>
          </a:p>
          <a:p>
            <a:r>
              <a:rPr lang="en-US" sz="2000" dirty="0" smtClean="0"/>
              <a:t>Translation: Congress has the power to regulate trade with foreign countries. </a:t>
            </a:r>
            <a:endParaRPr lang="en-US" sz="2000" dirty="0"/>
          </a:p>
        </p:txBody>
      </p:sp>
      <p:sp>
        <p:nvSpPr>
          <p:cNvPr id="15" name="TextBox 14"/>
          <p:cNvSpPr txBox="1"/>
          <p:nvPr/>
        </p:nvSpPr>
        <p:spPr>
          <a:xfrm rot="5400000">
            <a:off x="1457971" y="3229966"/>
            <a:ext cx="1543395" cy="3770263"/>
          </a:xfrm>
          <a:prstGeom prst="rect">
            <a:avLst/>
          </a:prstGeom>
          <a:noFill/>
        </p:spPr>
        <p:txBody>
          <a:bodyPr wrap="square" rtlCol="0">
            <a:spAutoFit/>
          </a:bodyPr>
          <a:lstStyle/>
          <a:p>
            <a:r>
              <a:rPr lang="en-US" sz="23900" dirty="0" smtClean="0">
                <a:solidFill>
                  <a:srgbClr val="FF0000"/>
                </a:solidFill>
              </a:rPr>
              <a:t>X</a:t>
            </a:r>
            <a:endParaRPr lang="en-US" sz="23900" dirty="0">
              <a:solidFill>
                <a:srgbClr val="FF0000"/>
              </a:solidFill>
            </a:endParaRPr>
          </a:p>
        </p:txBody>
      </p:sp>
      <p:sp>
        <p:nvSpPr>
          <p:cNvPr id="17" name="Title 1"/>
          <p:cNvSpPr>
            <a:spLocks noGrp="1"/>
          </p:cNvSpPr>
          <p:nvPr>
            <p:ph type="title"/>
          </p:nvPr>
        </p:nvSpPr>
        <p:spPr>
          <a:xfrm>
            <a:off x="304800" y="152400"/>
            <a:ext cx="8686800" cy="838200"/>
          </a:xfrm>
        </p:spPr>
        <p:txBody>
          <a:bodyPr>
            <a:normAutofit/>
          </a:bodyPr>
          <a:lstStyle/>
          <a:p>
            <a:pPr>
              <a:defRPr/>
            </a:pPr>
            <a:r>
              <a:rPr lang="en-US" b="1" dirty="0" smtClean="0"/>
              <a:t>Fix-a-Failure</a:t>
            </a:r>
            <a:endParaRPr lang="en-US" b="1" dirty="0"/>
          </a:p>
        </p:txBody>
      </p:sp>
    </p:spTree>
    <p:extLst>
      <p:ext uri="{BB962C8B-B14F-4D97-AF65-F5344CB8AC3E}">
        <p14:creationId xmlns:p14="http://schemas.microsoft.com/office/powerpoint/2010/main" xmlns="" val="333851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par>
                                <p:cTn id="16" presetID="10" presetClass="exit" presetSubtype="0" fill="hold" grpId="0" nodeType="withEffect">
                                  <p:stCondLst>
                                    <p:cond delay="0"/>
                                  </p:stCondLst>
                                  <p:childTnLst>
                                    <p:animEffect transition="out" filter="fade">
                                      <p:cBhvr>
                                        <p:cTn id="17" dur="500"/>
                                        <p:tgtEl>
                                          <p:spTgt spid="15"/>
                                        </p:tgtEl>
                                      </p:cBhvr>
                                    </p:animEffect>
                                    <p:set>
                                      <p:cBhvr>
                                        <p:cTn id="18"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1" y="1655398"/>
            <a:ext cx="2590800" cy="4572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Font typeface="Wingdings 2"/>
              <a:buNone/>
            </a:pPr>
            <a:r>
              <a:rPr lang="en-US" sz="2800" b="1" u="sng" dirty="0" smtClean="0">
                <a:solidFill>
                  <a:schemeClr val="accent5"/>
                </a:solidFill>
              </a:rPr>
              <a:t>Problem</a:t>
            </a:r>
          </a:p>
          <a:p>
            <a:pPr marL="0" indent="0" algn="ctr">
              <a:buNone/>
            </a:pPr>
            <a:r>
              <a:rPr lang="en-US" sz="2800" dirty="0"/>
              <a:t>Citizens in states thought their property rights were being violated</a:t>
            </a:r>
          </a:p>
          <a:p>
            <a:pPr marL="0" indent="0" algn="ctr">
              <a:buNone/>
            </a:pPr>
            <a:endParaRPr lang="en-US" sz="2800" dirty="0" smtClean="0"/>
          </a:p>
        </p:txBody>
      </p:sp>
      <p:grpSp>
        <p:nvGrpSpPr>
          <p:cNvPr id="7" name="Group 6"/>
          <p:cNvGrpSpPr/>
          <p:nvPr/>
        </p:nvGrpSpPr>
        <p:grpSpPr>
          <a:xfrm>
            <a:off x="3700484" y="2366883"/>
            <a:ext cx="2634352" cy="1828616"/>
            <a:chOff x="5615030" y="1495590"/>
            <a:chExt cx="3276600" cy="1828616"/>
          </a:xfrm>
        </p:grpSpPr>
        <p:pic>
          <p:nvPicPr>
            <p:cNvPr id="11" name="Picture 2" descr="C:\Documents and Settings\flrea\Local Settings\Temporary Internet Files\Content.IE5\6QWJWNTB\MC900149511[1].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5743669" y="1495590"/>
              <a:ext cx="3019331" cy="1806735"/>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TextBox 11"/>
            <p:cNvSpPr txBox="1"/>
            <p:nvPr/>
          </p:nvSpPr>
          <p:spPr>
            <a:xfrm>
              <a:off x="5615030" y="1754546"/>
              <a:ext cx="3276600" cy="1569660"/>
            </a:xfrm>
            <a:prstGeom prst="rect">
              <a:avLst/>
            </a:prstGeom>
            <a:noFill/>
          </p:spPr>
          <p:txBody>
            <a:bodyPr wrap="square" rtlCol="0">
              <a:spAutoFit/>
            </a:bodyPr>
            <a:lstStyle/>
            <a:p>
              <a:pPr algn="ctr"/>
              <a:r>
                <a:rPr lang="en-US" sz="2400" dirty="0" smtClean="0"/>
                <a:t>How did the Constitution fix this problem?</a:t>
              </a:r>
            </a:p>
            <a:p>
              <a:pPr algn="ctr"/>
              <a:endParaRPr lang="en-US" sz="2400" dirty="0"/>
            </a:p>
          </p:txBody>
        </p:sp>
      </p:grpSp>
      <p:sp>
        <p:nvSpPr>
          <p:cNvPr id="9" name="TextBox 8"/>
          <p:cNvSpPr txBox="1"/>
          <p:nvPr/>
        </p:nvSpPr>
        <p:spPr>
          <a:xfrm>
            <a:off x="6324600" y="1295400"/>
            <a:ext cx="2541820" cy="3139321"/>
          </a:xfrm>
          <a:prstGeom prst="rect">
            <a:avLst/>
          </a:prstGeom>
          <a:solidFill>
            <a:srgbClr val="FEF7E8"/>
          </a:solidFill>
        </p:spPr>
        <p:txBody>
          <a:bodyPr wrap="square" rtlCol="0">
            <a:spAutoFit/>
          </a:bodyPr>
          <a:lstStyle/>
          <a:p>
            <a:r>
              <a:rPr lang="en-US" b="1" dirty="0" smtClean="0"/>
              <a:t>Article VI</a:t>
            </a:r>
          </a:p>
          <a:p>
            <a:r>
              <a:rPr lang="en-US" dirty="0" smtClean="0"/>
              <a:t>“This Constitution…shall be the supreme Law of the Land…” </a:t>
            </a:r>
            <a:endParaRPr lang="en-US" dirty="0"/>
          </a:p>
          <a:p>
            <a:r>
              <a:rPr lang="en-US" b="1" dirty="0" smtClean="0"/>
              <a:t>Translation</a:t>
            </a:r>
            <a:r>
              <a:rPr lang="en-US" dirty="0" smtClean="0"/>
              <a:t>: No laws are above the Constitution; states should not make laws that conflict with the Constitution. </a:t>
            </a:r>
            <a:endParaRPr lang="en-US" dirty="0"/>
          </a:p>
        </p:txBody>
      </p:sp>
      <p:sp>
        <p:nvSpPr>
          <p:cNvPr id="6" name="Right Arrow 5"/>
          <p:cNvSpPr/>
          <p:nvPr/>
        </p:nvSpPr>
        <p:spPr>
          <a:xfrm>
            <a:off x="2395991" y="2867627"/>
            <a:ext cx="1676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57600" y="4473072"/>
            <a:ext cx="5257800" cy="1754326"/>
          </a:xfrm>
          <a:prstGeom prst="rect">
            <a:avLst/>
          </a:prstGeom>
          <a:solidFill>
            <a:srgbClr val="FEF7E8"/>
          </a:solidFill>
        </p:spPr>
        <p:txBody>
          <a:bodyPr wrap="square">
            <a:spAutoFit/>
          </a:bodyPr>
          <a:lstStyle/>
          <a:p>
            <a:r>
              <a:rPr lang="en-US" b="1" dirty="0"/>
              <a:t>Amendment IV</a:t>
            </a:r>
          </a:p>
          <a:p>
            <a:r>
              <a:rPr lang="en-US" dirty="0"/>
              <a:t>“The right of the people to be secure in their persons, houses, papers, and effects against unreasonable searches and seizures…”</a:t>
            </a:r>
          </a:p>
          <a:p>
            <a:r>
              <a:rPr lang="en-US" b="1" dirty="0"/>
              <a:t>Translation:</a:t>
            </a:r>
            <a:r>
              <a:rPr lang="en-US" dirty="0"/>
              <a:t> The government cannot unfairly search personal property.</a:t>
            </a:r>
          </a:p>
        </p:txBody>
      </p:sp>
      <p:pic>
        <p:nvPicPr>
          <p:cNvPr id="13" name="Picture 3" descr="C:\Documents and Settings\flrea\Local Settings\Temporary Internet Files\Content.IE5\ERK1T08N\MP900442233[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4473072"/>
            <a:ext cx="1543395"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extBox 13"/>
          <p:cNvSpPr txBox="1"/>
          <p:nvPr/>
        </p:nvSpPr>
        <p:spPr>
          <a:xfrm>
            <a:off x="452285" y="4434721"/>
            <a:ext cx="1543395" cy="2215991"/>
          </a:xfrm>
          <a:prstGeom prst="rect">
            <a:avLst/>
          </a:prstGeom>
          <a:noFill/>
        </p:spPr>
        <p:txBody>
          <a:bodyPr wrap="square" rtlCol="0">
            <a:spAutoFit/>
          </a:bodyPr>
          <a:lstStyle/>
          <a:p>
            <a:r>
              <a:rPr lang="en-US" sz="13800" dirty="0" smtClean="0">
                <a:solidFill>
                  <a:srgbClr val="FF0000"/>
                </a:solidFill>
              </a:rPr>
              <a:t>X</a:t>
            </a:r>
            <a:endParaRPr lang="en-US" sz="13800" dirty="0">
              <a:solidFill>
                <a:srgbClr val="FF0000"/>
              </a:solidFill>
            </a:endParaRPr>
          </a:p>
        </p:txBody>
      </p:sp>
      <p:sp>
        <p:nvSpPr>
          <p:cNvPr id="15" name="Title 1"/>
          <p:cNvSpPr>
            <a:spLocks noGrp="1"/>
          </p:cNvSpPr>
          <p:nvPr>
            <p:ph type="title"/>
          </p:nvPr>
        </p:nvSpPr>
        <p:spPr>
          <a:xfrm>
            <a:off x="304800" y="152400"/>
            <a:ext cx="8686800" cy="838200"/>
          </a:xfrm>
        </p:spPr>
        <p:txBody>
          <a:bodyPr>
            <a:normAutofit/>
          </a:bodyPr>
          <a:lstStyle/>
          <a:p>
            <a:pPr>
              <a:defRPr/>
            </a:pPr>
            <a:r>
              <a:rPr lang="en-US" b="1" dirty="0" smtClean="0"/>
              <a:t>Fix-a-Failure</a:t>
            </a:r>
            <a:endParaRPr lang="en-US" b="1" dirty="0"/>
          </a:p>
        </p:txBody>
      </p:sp>
    </p:spTree>
    <p:extLst>
      <p:ext uri="{BB962C8B-B14F-4D97-AF65-F5344CB8AC3E}">
        <p14:creationId xmlns:p14="http://schemas.microsoft.com/office/powerpoint/2010/main" xmlns="" val="44950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up)">
                                      <p:cBhvr>
                                        <p:cTn id="18" dur="500"/>
                                        <p:tgtEl>
                                          <p:spTgt spid="3"/>
                                        </p:tgtEl>
                                      </p:cBhvr>
                                    </p:animEffect>
                                  </p:childTnLst>
                                </p:cTn>
                              </p:par>
                              <p:par>
                                <p:cTn id="19" presetID="10" presetClass="exit" presetSubtype="0" fill="hold" grpId="0" nodeType="withEffect">
                                  <p:stCondLst>
                                    <p:cond delay="0"/>
                                  </p:stCondLst>
                                  <p:childTnLst>
                                    <p:animEffect transition="out" filter="fade">
                                      <p:cBhvr>
                                        <p:cTn id="20" dur="500"/>
                                        <p:tgtEl>
                                          <p:spTgt spid="14"/>
                                        </p:tgtEl>
                                      </p:cBhvr>
                                    </p:animEffect>
                                    <p:set>
                                      <p:cBhvr>
                                        <p:cTn id="21"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Confederation</a:t>
            </a:r>
            <a:endParaRPr lang="en-US" b="1" dirty="0"/>
          </a:p>
        </p:txBody>
      </p:sp>
      <p:sp>
        <p:nvSpPr>
          <p:cNvPr id="3" name="Content Placeholder 2"/>
          <p:cNvSpPr>
            <a:spLocks noGrp="1"/>
          </p:cNvSpPr>
          <p:nvPr>
            <p:ph sz="quarter" idx="1"/>
          </p:nvPr>
        </p:nvSpPr>
        <p:spPr>
          <a:xfrm>
            <a:off x="301752" y="1527048"/>
            <a:ext cx="8503920" cy="3349752"/>
          </a:xfrm>
        </p:spPr>
        <p:txBody>
          <a:bodyPr>
            <a:normAutofit/>
          </a:bodyPr>
          <a:lstStyle/>
          <a:p>
            <a:r>
              <a:rPr lang="en-US" dirty="0" smtClean="0"/>
              <a:t>The United States began as a </a:t>
            </a:r>
            <a:r>
              <a:rPr lang="en-US" b="1" dirty="0" smtClean="0"/>
              <a:t>confederation.</a:t>
            </a:r>
          </a:p>
          <a:p>
            <a:r>
              <a:rPr lang="en-US" dirty="0" smtClean="0"/>
              <a:t>A </a:t>
            </a:r>
            <a:r>
              <a:rPr lang="en-US" b="1" dirty="0" smtClean="0"/>
              <a:t>confederation</a:t>
            </a:r>
            <a:r>
              <a:rPr lang="en-US" dirty="0" smtClean="0"/>
              <a:t> is…</a:t>
            </a:r>
          </a:p>
          <a:p>
            <a:pPr lvl="1"/>
            <a:r>
              <a:rPr lang="en-US" sz="2400" dirty="0" smtClean="0"/>
              <a:t>A group or league of independent states or nations united for a common purpose</a:t>
            </a:r>
          </a:p>
          <a:p>
            <a:r>
              <a:rPr lang="en-US" dirty="0" smtClean="0"/>
              <a:t>The Articles of Confederation created </a:t>
            </a:r>
            <a:r>
              <a:rPr lang="en-US" b="1" dirty="0" smtClean="0"/>
              <a:t>a nation of pre-existing states</a:t>
            </a:r>
            <a:r>
              <a:rPr lang="en-US" dirty="0" smtClean="0"/>
              <a:t> rather than a </a:t>
            </a:r>
            <a:r>
              <a:rPr lang="en-US" b="1" dirty="0" smtClean="0"/>
              <a:t>government over individuals.</a:t>
            </a:r>
            <a:endParaRPr lang="en-US" b="1" dirty="0"/>
          </a:p>
        </p:txBody>
      </p:sp>
      <p:pic>
        <p:nvPicPr>
          <p:cNvPr id="1026" name="Picture 2" descr="C:\Users\TMcGlockton\AppData\Local\Microsoft\Windows\Temporary Internet Files\Content.IE5\Z63BU6QW\MP900438369[1].jpg"/>
          <p:cNvPicPr>
            <a:picLocks noChangeAspect="1" noChangeArrowheads="1"/>
          </p:cNvPicPr>
          <p:nvPr/>
        </p:nvPicPr>
        <p:blipFill>
          <a:blip r:embed="rId3" cstate="print"/>
          <a:srcRect/>
          <a:stretch>
            <a:fillRect/>
          </a:stretch>
        </p:blipFill>
        <p:spPr bwMode="auto">
          <a:xfrm>
            <a:off x="4038600" y="4206240"/>
            <a:ext cx="3989037" cy="2651760"/>
          </a:xfrm>
          <a:prstGeom prst="rect">
            <a:avLst/>
          </a:prstGeom>
          <a:noFill/>
        </p:spPr>
      </p:pic>
    </p:spTree>
    <p:extLst>
      <p:ext uri="{BB962C8B-B14F-4D97-AF65-F5344CB8AC3E}">
        <p14:creationId xmlns:p14="http://schemas.microsoft.com/office/powerpoint/2010/main" xmlns="" val="81324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76200" y="2057400"/>
            <a:ext cx="3574923"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3200" b="1" u="sng" dirty="0" smtClean="0">
                <a:solidFill>
                  <a:schemeClr val="accent5"/>
                </a:solidFill>
              </a:rPr>
              <a:t>Problem</a:t>
            </a:r>
          </a:p>
          <a:p>
            <a:pPr marL="0" indent="0" algn="ctr">
              <a:buNone/>
            </a:pPr>
            <a:r>
              <a:rPr lang="en-US" sz="3200" dirty="0"/>
              <a:t>There was no national court system</a:t>
            </a:r>
          </a:p>
          <a:p>
            <a:pPr marL="0" indent="0" algn="ctr">
              <a:buNone/>
            </a:pPr>
            <a:endParaRPr lang="en-US" sz="3200" dirty="0" smtClean="0"/>
          </a:p>
        </p:txBody>
      </p:sp>
      <p:sp>
        <p:nvSpPr>
          <p:cNvPr id="7" name="Right Arrow 6"/>
          <p:cNvSpPr/>
          <p:nvPr/>
        </p:nvSpPr>
        <p:spPr>
          <a:xfrm>
            <a:off x="3962400" y="2556354"/>
            <a:ext cx="1676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5615034" y="1495590"/>
            <a:ext cx="3276600" cy="1806735"/>
            <a:chOff x="5615034" y="1495590"/>
            <a:chExt cx="3276600" cy="1806735"/>
          </a:xfrm>
        </p:grpSpPr>
        <p:pic>
          <p:nvPicPr>
            <p:cNvPr id="9" name="Picture 2" descr="C:\Documents and Settings\flrea\Local Settings\Temporary Internet Files\Content.IE5\6QWJWNTB\MC900149511[1].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5743669" y="1495590"/>
              <a:ext cx="3019331" cy="1806735"/>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TextBox 9"/>
            <p:cNvSpPr txBox="1"/>
            <p:nvPr/>
          </p:nvSpPr>
          <p:spPr>
            <a:xfrm>
              <a:off x="5615034" y="1732665"/>
              <a:ext cx="3276600" cy="1569660"/>
            </a:xfrm>
            <a:prstGeom prst="rect">
              <a:avLst/>
            </a:prstGeom>
            <a:noFill/>
          </p:spPr>
          <p:txBody>
            <a:bodyPr wrap="square" rtlCol="0">
              <a:spAutoFit/>
            </a:bodyPr>
            <a:lstStyle/>
            <a:p>
              <a:pPr algn="ctr"/>
              <a:r>
                <a:rPr lang="en-US" sz="2400" dirty="0" smtClean="0"/>
                <a:t>How did the Constitution fix this problem?</a:t>
              </a:r>
            </a:p>
            <a:p>
              <a:pPr algn="ctr"/>
              <a:endParaRPr lang="en-US" sz="2400" dirty="0"/>
            </a:p>
          </p:txBody>
        </p:sp>
      </p:grpSp>
      <p:sp>
        <p:nvSpPr>
          <p:cNvPr id="11" name="TextBox 10"/>
          <p:cNvSpPr txBox="1"/>
          <p:nvPr/>
        </p:nvSpPr>
        <p:spPr>
          <a:xfrm>
            <a:off x="5743668" y="3200400"/>
            <a:ext cx="3019331" cy="2308324"/>
          </a:xfrm>
          <a:prstGeom prst="rect">
            <a:avLst/>
          </a:prstGeom>
          <a:solidFill>
            <a:srgbClr val="FEF7E8"/>
          </a:solidFill>
        </p:spPr>
        <p:txBody>
          <a:bodyPr wrap="square" rtlCol="0">
            <a:spAutoFit/>
          </a:bodyPr>
          <a:lstStyle/>
          <a:p>
            <a:r>
              <a:rPr lang="en-US" b="1" dirty="0" smtClean="0"/>
              <a:t>Article III</a:t>
            </a:r>
          </a:p>
          <a:p>
            <a:r>
              <a:rPr lang="en-US" dirty="0" smtClean="0"/>
              <a:t>“The judicial power of the United States shall be vested in one supreme Court, and in such inferior Courts as the Congress may from time to time ordain and establish.” </a:t>
            </a:r>
            <a:endParaRPr lang="en-US" dirty="0"/>
          </a:p>
        </p:txBody>
      </p:sp>
      <p:sp>
        <p:nvSpPr>
          <p:cNvPr id="2" name="Rectangle 1"/>
          <p:cNvSpPr/>
          <p:nvPr/>
        </p:nvSpPr>
        <p:spPr>
          <a:xfrm>
            <a:off x="4190999" y="5553670"/>
            <a:ext cx="4572000" cy="923330"/>
          </a:xfrm>
          <a:prstGeom prst="rect">
            <a:avLst/>
          </a:prstGeom>
          <a:solidFill>
            <a:srgbClr val="FEF7E8"/>
          </a:solidFill>
        </p:spPr>
        <p:txBody>
          <a:bodyPr>
            <a:spAutoFit/>
          </a:bodyPr>
          <a:lstStyle/>
          <a:p>
            <a:r>
              <a:rPr lang="en-US" b="1" dirty="0"/>
              <a:t>Translation</a:t>
            </a:r>
            <a:r>
              <a:rPr lang="en-US" dirty="0"/>
              <a:t>: </a:t>
            </a:r>
            <a:r>
              <a:rPr lang="en-US" dirty="0" smtClean="0"/>
              <a:t>The Supreme Court is the highest court in the nation and there are  lower courts that are created by Congress </a:t>
            </a:r>
            <a:endParaRPr lang="en-US" dirty="0"/>
          </a:p>
        </p:txBody>
      </p:sp>
      <p:pic>
        <p:nvPicPr>
          <p:cNvPr id="12" name="Picture 2" descr="C:\Documents and Settings\flrea\Local Settings\Temporary Internet Files\Content.IE5\WM7TZ3O8\MP900401087[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835" y="4447046"/>
            <a:ext cx="2736852" cy="1823855"/>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p:cNvSpPr txBox="1"/>
          <p:nvPr/>
        </p:nvSpPr>
        <p:spPr>
          <a:xfrm rot="20060804">
            <a:off x="571209" y="4932162"/>
            <a:ext cx="2590800" cy="646331"/>
          </a:xfrm>
          <a:prstGeom prst="rect">
            <a:avLst/>
          </a:prstGeom>
          <a:noFill/>
        </p:spPr>
        <p:txBody>
          <a:bodyPr wrap="square" rtlCol="0">
            <a:spAutoFit/>
          </a:bodyPr>
          <a:lstStyle/>
          <a:p>
            <a:pPr algn="ctr"/>
            <a:r>
              <a:rPr lang="en-US" sz="3600" dirty="0" smtClean="0">
                <a:solidFill>
                  <a:srgbClr val="FF0000"/>
                </a:solidFill>
                <a:latin typeface="Arial Black" pitchFamily="34" charset="0"/>
              </a:rPr>
              <a:t>MISSING</a:t>
            </a:r>
            <a:endParaRPr lang="en-US" sz="3600" dirty="0">
              <a:solidFill>
                <a:srgbClr val="FF0000"/>
              </a:solidFill>
              <a:latin typeface="Arial Black" pitchFamily="34" charset="0"/>
            </a:endParaRPr>
          </a:p>
        </p:txBody>
      </p:sp>
      <p:sp>
        <p:nvSpPr>
          <p:cNvPr id="14" name="Title 1"/>
          <p:cNvSpPr>
            <a:spLocks noGrp="1"/>
          </p:cNvSpPr>
          <p:nvPr>
            <p:ph type="title"/>
          </p:nvPr>
        </p:nvSpPr>
        <p:spPr>
          <a:xfrm>
            <a:off x="304800" y="152400"/>
            <a:ext cx="8686800" cy="838200"/>
          </a:xfrm>
        </p:spPr>
        <p:txBody>
          <a:bodyPr>
            <a:normAutofit/>
          </a:bodyPr>
          <a:lstStyle/>
          <a:p>
            <a:pPr>
              <a:defRPr/>
            </a:pPr>
            <a:r>
              <a:rPr lang="en-US" b="1" dirty="0" smtClean="0"/>
              <a:t>Fix-a-Failure</a:t>
            </a:r>
            <a:endParaRPr lang="en-US" b="1" dirty="0"/>
          </a:p>
        </p:txBody>
      </p:sp>
    </p:spTree>
    <p:extLst>
      <p:ext uri="{BB962C8B-B14F-4D97-AF65-F5344CB8AC3E}">
        <p14:creationId xmlns:p14="http://schemas.microsoft.com/office/powerpoint/2010/main" xmlns="" val="299605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par>
                                <p:cTn id="19" presetID="10" presetClass="exit" presetSubtype="0" fill="hold" grpId="0" nodeType="with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2" grpId="0" animBg="1"/>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6200" y="1391677"/>
            <a:ext cx="2920621" cy="2286000"/>
          </a:xfrm>
          <a:prstGeom prst="rect">
            <a:avLst/>
          </a:prstGeom>
        </p:spPr>
        <p:txBody>
          <a:bodyPr vert="horz">
            <a:no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lgn="ctr">
              <a:buNone/>
            </a:pPr>
            <a:r>
              <a:rPr lang="en-US" sz="3200" b="1" u="sng" dirty="0" smtClean="0">
                <a:solidFill>
                  <a:schemeClr val="accent5"/>
                </a:solidFill>
              </a:rPr>
              <a:t>Problem</a:t>
            </a:r>
          </a:p>
          <a:p>
            <a:pPr marL="0" indent="0" algn="ctr">
              <a:buNone/>
            </a:pPr>
            <a:r>
              <a:rPr lang="en-US" sz="3200" dirty="0"/>
              <a:t>The Articles required a unanimous vote to make changes to the Articles</a:t>
            </a:r>
          </a:p>
          <a:p>
            <a:pPr marL="0" indent="0" algn="ctr">
              <a:buNone/>
            </a:pPr>
            <a:endParaRPr lang="en-US" sz="3200" dirty="0" smtClean="0"/>
          </a:p>
        </p:txBody>
      </p:sp>
      <p:sp>
        <p:nvSpPr>
          <p:cNvPr id="8" name="Right Arrow 7"/>
          <p:cNvSpPr/>
          <p:nvPr/>
        </p:nvSpPr>
        <p:spPr>
          <a:xfrm>
            <a:off x="2819400" y="3061272"/>
            <a:ext cx="16764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5322117" y="1344408"/>
            <a:ext cx="3276600" cy="1806735"/>
            <a:chOff x="5615034" y="1495590"/>
            <a:chExt cx="3276600" cy="1806735"/>
          </a:xfrm>
        </p:grpSpPr>
        <p:pic>
          <p:nvPicPr>
            <p:cNvPr id="10" name="Picture 2" descr="C:\Documents and Settings\flrea\Local Settings\Temporary Internet Files\Content.IE5\6QWJWNTB\MC900149511[1].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5743669" y="1495590"/>
              <a:ext cx="3019331" cy="180673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Box 10"/>
            <p:cNvSpPr txBox="1"/>
            <p:nvPr/>
          </p:nvSpPr>
          <p:spPr>
            <a:xfrm>
              <a:off x="5615034" y="1732665"/>
              <a:ext cx="3276600" cy="1569660"/>
            </a:xfrm>
            <a:prstGeom prst="rect">
              <a:avLst/>
            </a:prstGeom>
            <a:noFill/>
          </p:spPr>
          <p:txBody>
            <a:bodyPr wrap="square" rtlCol="0">
              <a:spAutoFit/>
            </a:bodyPr>
            <a:lstStyle/>
            <a:p>
              <a:pPr algn="ctr"/>
              <a:r>
                <a:rPr lang="en-US" sz="2400" dirty="0" smtClean="0"/>
                <a:t>How did the Constitution fix this problem?</a:t>
              </a:r>
            </a:p>
            <a:p>
              <a:pPr algn="ctr"/>
              <a:endParaRPr lang="en-US" sz="2400" dirty="0"/>
            </a:p>
          </p:txBody>
        </p:sp>
      </p:grpSp>
      <p:sp>
        <p:nvSpPr>
          <p:cNvPr id="12" name="Rectangle 11"/>
          <p:cNvSpPr/>
          <p:nvPr/>
        </p:nvSpPr>
        <p:spPr>
          <a:xfrm>
            <a:off x="4800600" y="2835409"/>
            <a:ext cx="4103544" cy="2308324"/>
          </a:xfrm>
          <a:prstGeom prst="rect">
            <a:avLst/>
          </a:prstGeom>
          <a:solidFill>
            <a:srgbClr val="FEF7E8"/>
          </a:solidFill>
        </p:spPr>
        <p:txBody>
          <a:bodyPr wrap="square">
            <a:spAutoFit/>
          </a:bodyPr>
          <a:lstStyle/>
          <a:p>
            <a:r>
              <a:rPr lang="en-US" dirty="0" smtClean="0"/>
              <a:t>Article V “The Congress, whenever two thirds of both houses deem it necessary, shall propose Amendments to this Constitution…shall be valid…as Part of this Constitution when ratified by the Legislatures of three fourths of the several States or by Conventions in three fourths thereof…”</a:t>
            </a:r>
          </a:p>
        </p:txBody>
      </p:sp>
      <p:sp>
        <p:nvSpPr>
          <p:cNvPr id="2" name="Rectangle 1"/>
          <p:cNvSpPr/>
          <p:nvPr/>
        </p:nvSpPr>
        <p:spPr>
          <a:xfrm>
            <a:off x="3624618" y="5450599"/>
            <a:ext cx="5279526" cy="1200329"/>
          </a:xfrm>
          <a:prstGeom prst="rect">
            <a:avLst/>
          </a:prstGeom>
          <a:solidFill>
            <a:srgbClr val="FEF7E8"/>
          </a:solidFill>
        </p:spPr>
        <p:txBody>
          <a:bodyPr wrap="square">
            <a:spAutoFit/>
          </a:bodyPr>
          <a:lstStyle/>
          <a:p>
            <a:r>
              <a:rPr lang="en-US" dirty="0"/>
              <a:t>Translation: </a:t>
            </a:r>
            <a:r>
              <a:rPr lang="en-US" dirty="0" smtClean="0"/>
              <a:t>The Constitution can be changed if 2/3 of both houses of Congress think it’s necessary. It will be valid as part of the Constitution if ¾  of the state legislatures agree. </a:t>
            </a:r>
            <a:endParaRPr lang="en-US" dirty="0"/>
          </a:p>
        </p:txBody>
      </p:sp>
      <p:pic>
        <p:nvPicPr>
          <p:cNvPr id="13" name="Picture 3" descr="C:\Documents and Settings\flrea\Local Settings\Temporary Internet Files\Content.IE5\7BHSJT2H\MC900149847[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7879" y="4948384"/>
            <a:ext cx="2217262" cy="1700882"/>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Title 1"/>
          <p:cNvSpPr>
            <a:spLocks noGrp="1"/>
          </p:cNvSpPr>
          <p:nvPr>
            <p:ph type="title"/>
          </p:nvPr>
        </p:nvSpPr>
        <p:spPr>
          <a:xfrm>
            <a:off x="304800" y="152400"/>
            <a:ext cx="8686800" cy="838200"/>
          </a:xfrm>
        </p:spPr>
        <p:txBody>
          <a:bodyPr>
            <a:normAutofit/>
          </a:bodyPr>
          <a:lstStyle/>
          <a:p>
            <a:pPr>
              <a:defRPr/>
            </a:pPr>
            <a:r>
              <a:rPr lang="en-US" b="1" dirty="0" smtClean="0"/>
              <a:t>Fix-a-Failure</a:t>
            </a:r>
            <a:endParaRPr lang="en-US" b="1" dirty="0"/>
          </a:p>
        </p:txBody>
      </p:sp>
    </p:spTree>
    <p:extLst>
      <p:ext uri="{BB962C8B-B14F-4D97-AF65-F5344CB8AC3E}">
        <p14:creationId xmlns:p14="http://schemas.microsoft.com/office/powerpoint/2010/main" xmlns="" val="226462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500"/>
                                        <p:tgtEl>
                                          <p:spTgt spid="12"/>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up)">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en-US" sz="3200" dirty="0" smtClean="0"/>
              <a:t>Small States</a:t>
            </a:r>
            <a:endParaRPr lang="en-US" sz="3200" dirty="0"/>
          </a:p>
        </p:txBody>
      </p:sp>
      <p:sp>
        <p:nvSpPr>
          <p:cNvPr id="11" name="Text Placeholder 10"/>
          <p:cNvSpPr>
            <a:spLocks noGrp="1"/>
          </p:cNvSpPr>
          <p:nvPr>
            <p:ph type="body" sz="half" idx="3"/>
          </p:nvPr>
        </p:nvSpPr>
        <p:spPr/>
        <p:txBody>
          <a:bodyPr/>
          <a:lstStyle/>
          <a:p>
            <a:r>
              <a:rPr lang="en-US" sz="3200" dirty="0" smtClean="0"/>
              <a:t>Large States</a:t>
            </a:r>
            <a:endParaRPr lang="en-US" sz="3200" dirty="0"/>
          </a:p>
        </p:txBody>
      </p:sp>
      <p:sp>
        <p:nvSpPr>
          <p:cNvPr id="10" name="Content Placeholder 9"/>
          <p:cNvSpPr>
            <a:spLocks noGrp="1"/>
          </p:cNvSpPr>
          <p:nvPr>
            <p:ph sz="quarter" idx="2"/>
          </p:nvPr>
        </p:nvSpPr>
        <p:spPr/>
        <p:txBody>
          <a:bodyPr/>
          <a:lstStyle/>
          <a:p>
            <a:r>
              <a:rPr lang="en-US" sz="2000" dirty="0" smtClean="0"/>
              <a:t>Feared large states would have more power if they were given votes based on population.</a:t>
            </a:r>
          </a:p>
          <a:p>
            <a:r>
              <a:rPr lang="en-US" sz="2000" dirty="0" smtClean="0"/>
              <a:t>Wanted one vote per state. </a:t>
            </a:r>
            <a:endParaRPr lang="en-US" sz="2000" dirty="0"/>
          </a:p>
        </p:txBody>
      </p:sp>
      <p:sp>
        <p:nvSpPr>
          <p:cNvPr id="12" name="Content Placeholder 11"/>
          <p:cNvSpPr>
            <a:spLocks noGrp="1"/>
          </p:cNvSpPr>
          <p:nvPr>
            <p:ph sz="quarter" idx="4"/>
          </p:nvPr>
        </p:nvSpPr>
        <p:spPr/>
        <p:txBody>
          <a:bodyPr>
            <a:normAutofit/>
          </a:bodyPr>
          <a:lstStyle/>
          <a:p>
            <a:r>
              <a:rPr lang="en-US" sz="2000" dirty="0" smtClean="0"/>
              <a:t>Felt their interests would not be properly represented with one vote per state.</a:t>
            </a:r>
          </a:p>
          <a:p>
            <a:r>
              <a:rPr lang="en-US" sz="2000" dirty="0" smtClean="0"/>
              <a:t>Wanted “proportional representation” or representation based on population. </a:t>
            </a:r>
            <a:endParaRPr lang="en-US" sz="2000" dirty="0"/>
          </a:p>
        </p:txBody>
      </p:sp>
      <p:sp>
        <p:nvSpPr>
          <p:cNvPr id="2" name="Title 1"/>
          <p:cNvSpPr>
            <a:spLocks noGrp="1"/>
          </p:cNvSpPr>
          <p:nvPr>
            <p:ph type="title"/>
          </p:nvPr>
        </p:nvSpPr>
        <p:spPr/>
        <p:txBody>
          <a:bodyPr>
            <a:normAutofit/>
          </a:bodyPr>
          <a:lstStyle/>
          <a:p>
            <a:r>
              <a:rPr lang="en-US" sz="4000" b="1" dirty="0" smtClean="0"/>
              <a:t>Representation </a:t>
            </a:r>
            <a:endParaRPr lang="en-US" sz="4000" b="1" dirty="0"/>
          </a:p>
        </p:txBody>
      </p:sp>
      <p:sp>
        <p:nvSpPr>
          <p:cNvPr id="13" name="TextBox 12"/>
          <p:cNvSpPr txBox="1"/>
          <p:nvPr/>
        </p:nvSpPr>
        <p:spPr>
          <a:xfrm>
            <a:off x="304800" y="4876800"/>
            <a:ext cx="8534400" cy="1631216"/>
          </a:xfrm>
          <a:prstGeom prst="rect">
            <a:avLst/>
          </a:prstGeom>
          <a:solidFill>
            <a:schemeClr val="accent1"/>
          </a:solidFill>
          <a:ln w="57150">
            <a:solidFill>
              <a:schemeClr val="bg1"/>
            </a:solidFill>
          </a:ln>
        </p:spPr>
        <p:txBody>
          <a:bodyPr wrap="square" rtlCol="0">
            <a:spAutoFit/>
          </a:bodyPr>
          <a:lstStyle/>
          <a:p>
            <a:pPr algn="ctr"/>
            <a:r>
              <a:rPr lang="en-US" sz="2000" dirty="0" smtClean="0">
                <a:solidFill>
                  <a:schemeClr val="bg1"/>
                </a:solidFill>
              </a:rPr>
              <a:t>The Great Compromise  (AKA </a:t>
            </a:r>
            <a:r>
              <a:rPr lang="en-US" sz="2000" i="1" dirty="0" smtClean="0">
                <a:solidFill>
                  <a:schemeClr val="bg1"/>
                </a:solidFill>
              </a:rPr>
              <a:t>The Connecticut Compromise</a:t>
            </a:r>
            <a:r>
              <a:rPr lang="en-US" sz="2000" dirty="0" smtClean="0">
                <a:solidFill>
                  <a:schemeClr val="bg1"/>
                </a:solidFill>
              </a:rPr>
              <a:t>)</a:t>
            </a:r>
          </a:p>
          <a:p>
            <a:r>
              <a:rPr lang="en-US" sz="2000" dirty="0" smtClean="0">
                <a:solidFill>
                  <a:schemeClr val="bg1"/>
                </a:solidFill>
              </a:rPr>
              <a:t>In order to appease both large and small states, the compromise was a bicameral legislature, or a legislature divided into two chambers: one with two representatives from each state (equal representation) and one with representation based on population (proportionate representation ). </a:t>
            </a:r>
            <a:endParaRPr lang="en-US" sz="2000" dirty="0">
              <a:solidFill>
                <a:schemeClr val="bg1"/>
              </a:solidFill>
            </a:endParaRPr>
          </a:p>
        </p:txBody>
      </p:sp>
    </p:spTree>
    <p:extLst>
      <p:ext uri="{BB962C8B-B14F-4D97-AF65-F5344CB8AC3E}">
        <p14:creationId xmlns:p14="http://schemas.microsoft.com/office/powerpoint/2010/main" xmlns="" val="276366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fade">
                                      <p:cBhvr>
                                        <p:cTn id="15" dur="500"/>
                                        <p:tgtEl>
                                          <p:spTgt spid="1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fade">
                                      <p:cBhvr>
                                        <p:cTn id="20" dur="500"/>
                                        <p:tgtEl>
                                          <p:spTgt spid="1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xEl>
                                              <p:pRg st="1" end="1"/>
                                            </p:txEl>
                                          </p:spTgt>
                                        </p:tgtEl>
                                        <p:attrNameLst>
                                          <p:attrName>style.visibility</p:attrName>
                                        </p:attrNameLst>
                                      </p:cBhvr>
                                      <p:to>
                                        <p:strVal val="visible"/>
                                      </p:to>
                                    </p:set>
                                    <p:animEffect transition="in" filter="fade">
                                      <p:cBhvr>
                                        <p:cTn id="25" dur="500"/>
                                        <p:tgtEl>
                                          <p:spTgt spid="12">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r>
              <a:rPr lang="en-US" dirty="0" smtClean="0"/>
              <a:t>Northern States</a:t>
            </a:r>
            <a:endParaRPr lang="en-US" dirty="0"/>
          </a:p>
        </p:txBody>
      </p:sp>
      <p:sp>
        <p:nvSpPr>
          <p:cNvPr id="6" name="Text Placeholder 5"/>
          <p:cNvSpPr>
            <a:spLocks noGrp="1"/>
          </p:cNvSpPr>
          <p:nvPr>
            <p:ph type="body" sz="half" idx="3"/>
          </p:nvPr>
        </p:nvSpPr>
        <p:spPr/>
        <p:txBody>
          <a:bodyPr/>
          <a:lstStyle/>
          <a:p>
            <a:r>
              <a:rPr lang="en-US" dirty="0" smtClean="0"/>
              <a:t>Southern States</a:t>
            </a:r>
            <a:endParaRPr lang="en-US" dirty="0"/>
          </a:p>
        </p:txBody>
      </p:sp>
      <p:sp>
        <p:nvSpPr>
          <p:cNvPr id="5" name="Content Placeholder 4"/>
          <p:cNvSpPr>
            <a:spLocks noGrp="1"/>
          </p:cNvSpPr>
          <p:nvPr>
            <p:ph sz="quarter" idx="2"/>
          </p:nvPr>
        </p:nvSpPr>
        <p:spPr>
          <a:xfrm>
            <a:off x="301752" y="2318983"/>
            <a:ext cx="4041648" cy="3818404"/>
          </a:xfrm>
        </p:spPr>
        <p:txBody>
          <a:bodyPr>
            <a:normAutofit/>
          </a:bodyPr>
          <a:lstStyle/>
          <a:p>
            <a:r>
              <a:rPr lang="en-US" sz="1800" dirty="0" smtClean="0"/>
              <a:t>Most were opposed to slavery</a:t>
            </a:r>
          </a:p>
          <a:p>
            <a:r>
              <a:rPr lang="en-US" sz="1800" dirty="0" smtClean="0"/>
              <a:t>Many were concerned about the Southern states counting slaves as part of their population thus giving them more representation in Congress.  </a:t>
            </a:r>
            <a:endParaRPr lang="en-US" sz="1800" dirty="0"/>
          </a:p>
        </p:txBody>
      </p:sp>
      <p:sp>
        <p:nvSpPr>
          <p:cNvPr id="7" name="Content Placeholder 6"/>
          <p:cNvSpPr>
            <a:spLocks noGrp="1"/>
          </p:cNvSpPr>
          <p:nvPr>
            <p:ph sz="quarter" idx="4"/>
          </p:nvPr>
        </p:nvSpPr>
        <p:spPr>
          <a:xfrm>
            <a:off x="4800600" y="2209800"/>
            <a:ext cx="4038600" cy="3822192"/>
          </a:xfrm>
        </p:spPr>
        <p:txBody>
          <a:bodyPr>
            <a:normAutofit/>
          </a:bodyPr>
          <a:lstStyle/>
          <a:p>
            <a:r>
              <a:rPr lang="en-US" sz="1800" dirty="0" smtClean="0"/>
              <a:t>Some were opposed to slavery, but many were financially dependent on slavery for farming purposes.</a:t>
            </a:r>
          </a:p>
          <a:p>
            <a:r>
              <a:rPr lang="en-US" sz="1800" dirty="0" smtClean="0"/>
              <a:t>Believed that each state should have the right to choose for themselves. Without this choice, Southern states would not agree to be part of the union. </a:t>
            </a:r>
            <a:endParaRPr lang="en-US" sz="1800" dirty="0"/>
          </a:p>
        </p:txBody>
      </p:sp>
      <p:sp>
        <p:nvSpPr>
          <p:cNvPr id="2" name="Title 1"/>
          <p:cNvSpPr>
            <a:spLocks noGrp="1"/>
          </p:cNvSpPr>
          <p:nvPr>
            <p:ph type="title"/>
          </p:nvPr>
        </p:nvSpPr>
        <p:spPr/>
        <p:txBody>
          <a:bodyPr/>
          <a:lstStyle/>
          <a:p>
            <a:r>
              <a:rPr lang="en-US" b="1" dirty="0" smtClean="0"/>
              <a:t>Slavery </a:t>
            </a:r>
            <a:endParaRPr lang="en-US" b="1" dirty="0"/>
          </a:p>
        </p:txBody>
      </p:sp>
      <p:sp>
        <p:nvSpPr>
          <p:cNvPr id="8" name="TextBox 7"/>
          <p:cNvSpPr txBox="1"/>
          <p:nvPr/>
        </p:nvSpPr>
        <p:spPr>
          <a:xfrm>
            <a:off x="169984" y="4876800"/>
            <a:ext cx="8839200" cy="1477328"/>
          </a:xfrm>
          <a:prstGeom prst="rect">
            <a:avLst/>
          </a:prstGeom>
          <a:solidFill>
            <a:schemeClr val="accent1"/>
          </a:solidFill>
        </p:spPr>
        <p:txBody>
          <a:bodyPr wrap="square" rtlCol="0">
            <a:spAutoFit/>
          </a:bodyPr>
          <a:lstStyle/>
          <a:p>
            <a:pPr algn="ctr"/>
            <a:r>
              <a:rPr lang="en-US" dirty="0" smtClean="0">
                <a:solidFill>
                  <a:schemeClr val="bg1"/>
                </a:solidFill>
              </a:rPr>
              <a:t>The Compromise:</a:t>
            </a:r>
          </a:p>
          <a:p>
            <a:pPr algn="ctr"/>
            <a:r>
              <a:rPr lang="en-US" dirty="0" smtClean="0">
                <a:solidFill>
                  <a:schemeClr val="bg1"/>
                </a:solidFill>
              </a:rPr>
              <a:t>The Framers agreed that the slave trade would not be ended prior to 1808. They also decided on the three fifths clause stating that population for the House of Representatives would be based on the total of free persons, indentured servants, and 3/5 of the slave population. </a:t>
            </a:r>
            <a:endParaRPr lang="en-US" dirty="0">
              <a:solidFill>
                <a:schemeClr val="bg1"/>
              </a:solidFill>
            </a:endParaRPr>
          </a:p>
        </p:txBody>
      </p:sp>
    </p:spTree>
    <p:extLst>
      <p:ext uri="{BB962C8B-B14F-4D97-AF65-F5344CB8AC3E}">
        <p14:creationId xmlns:p14="http://schemas.microsoft.com/office/powerpoint/2010/main" xmlns="" val="220517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fade">
                                      <p:cBhvr>
                                        <p:cTn id="22" dur="5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fade">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Struggle </a:t>
            </a:r>
            <a:endParaRPr lang="en-US" dirty="0"/>
          </a:p>
        </p:txBody>
      </p:sp>
      <p:sp>
        <p:nvSpPr>
          <p:cNvPr id="3" name="Content Placeholder 2"/>
          <p:cNvSpPr>
            <a:spLocks noGrp="1"/>
          </p:cNvSpPr>
          <p:nvPr>
            <p:ph sz="quarter" idx="1"/>
          </p:nvPr>
        </p:nvSpPr>
        <p:spPr>
          <a:xfrm>
            <a:off x="411480" y="1494631"/>
            <a:ext cx="8503920" cy="4572000"/>
          </a:xfrm>
        </p:spPr>
        <p:txBody>
          <a:bodyPr/>
          <a:lstStyle/>
          <a:p>
            <a:r>
              <a:rPr lang="en-US" dirty="0" smtClean="0"/>
              <a:t>Concerns arose about how much power each branch of government would be given. </a:t>
            </a:r>
          </a:p>
          <a:p>
            <a:r>
              <a:rPr lang="en-US" dirty="0" smtClean="0"/>
              <a:t>Each branch of government would be given certain powers outlined in the Constitution.</a:t>
            </a:r>
          </a:p>
          <a:p>
            <a:r>
              <a:rPr lang="en-US" dirty="0" smtClean="0"/>
              <a:t>In addition to those powers, each branch would be given certain “checks” they could do on the other branches of government. </a:t>
            </a:r>
          </a:p>
          <a:p>
            <a:pPr marL="0" indent="0" algn="ctr">
              <a:buNone/>
            </a:pPr>
            <a:r>
              <a:rPr lang="en-US" sz="4400" b="1" dirty="0" smtClean="0"/>
              <a:t>For example: </a:t>
            </a:r>
            <a:endParaRPr lang="en-US" sz="4400" b="1" dirty="0"/>
          </a:p>
        </p:txBody>
      </p:sp>
      <p:pic>
        <p:nvPicPr>
          <p:cNvPr id="4" name="Picture 4" descr="C:\Users\Christi\AppData\Local\Microsoft\Windows\Temporary Internet Files\Content.IE5\SIW82MAN\MC900056784[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01686" y="1550988"/>
            <a:ext cx="4298950" cy="4070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6851650" y="3540535"/>
            <a:ext cx="2263775" cy="923330"/>
          </a:xfrm>
          <a:prstGeom prst="rect">
            <a:avLst/>
          </a:prstGeom>
          <a:solidFill>
            <a:schemeClr val="accent1"/>
          </a:solidFill>
        </p:spPr>
        <p:txBody>
          <a:bodyPr>
            <a:spAutoFit/>
          </a:bodyPr>
          <a:lstStyle/>
          <a:p>
            <a:pPr algn="ctr">
              <a:spcBef>
                <a:spcPct val="50000"/>
              </a:spcBef>
              <a:buFont typeface="Georgia" charset="0"/>
              <a:buNone/>
              <a:defRPr/>
            </a:pPr>
            <a:r>
              <a:rPr lang="en-US" b="1" dirty="0">
                <a:solidFill>
                  <a:schemeClr val="bg1"/>
                </a:solidFill>
              </a:rPr>
              <a:t>Judicial Branch – Interprets the law</a:t>
            </a:r>
            <a:endParaRPr lang="en-US" dirty="0">
              <a:solidFill>
                <a:schemeClr val="bg1"/>
              </a:solidFill>
            </a:endParaRPr>
          </a:p>
        </p:txBody>
      </p:sp>
      <p:sp>
        <p:nvSpPr>
          <p:cNvPr id="7" name="Rectangle 6"/>
          <p:cNvSpPr/>
          <p:nvPr/>
        </p:nvSpPr>
        <p:spPr>
          <a:xfrm>
            <a:off x="4932362" y="1401763"/>
            <a:ext cx="2497138" cy="647700"/>
          </a:xfrm>
          <a:prstGeom prst="rect">
            <a:avLst/>
          </a:prstGeom>
          <a:solidFill>
            <a:schemeClr val="accent3"/>
          </a:solidFill>
        </p:spPr>
        <p:txBody>
          <a:bodyPr>
            <a:spAutoFit/>
          </a:bodyPr>
          <a:lstStyle/>
          <a:p>
            <a:pPr>
              <a:defRPr/>
            </a:pPr>
            <a:r>
              <a:rPr lang="en-US" b="1" dirty="0">
                <a:solidFill>
                  <a:schemeClr val="bg1"/>
                </a:solidFill>
              </a:rPr>
              <a:t>Executive Branch – Enforces the law</a:t>
            </a:r>
            <a:r>
              <a:rPr lang="en-US" dirty="0">
                <a:solidFill>
                  <a:schemeClr val="bg1"/>
                </a:solidFill>
              </a:rPr>
              <a:t> </a:t>
            </a:r>
          </a:p>
        </p:txBody>
      </p:sp>
      <p:sp>
        <p:nvSpPr>
          <p:cNvPr id="8" name="Rectangle 7"/>
          <p:cNvSpPr/>
          <p:nvPr/>
        </p:nvSpPr>
        <p:spPr>
          <a:xfrm>
            <a:off x="263473" y="3275608"/>
            <a:ext cx="2286000" cy="923330"/>
          </a:xfrm>
          <a:prstGeom prst="rect">
            <a:avLst/>
          </a:prstGeom>
          <a:solidFill>
            <a:schemeClr val="accent6"/>
          </a:solidFill>
        </p:spPr>
        <p:txBody>
          <a:bodyPr>
            <a:spAutoFit/>
          </a:bodyPr>
          <a:lstStyle/>
          <a:p>
            <a:pPr algn="ctr">
              <a:spcBef>
                <a:spcPct val="50000"/>
              </a:spcBef>
              <a:buFont typeface="Georgia" charset="0"/>
              <a:buNone/>
              <a:defRPr/>
            </a:pPr>
            <a:r>
              <a:rPr lang="en-US" b="1" dirty="0">
                <a:solidFill>
                  <a:schemeClr val="bg1"/>
                </a:solidFill>
              </a:rPr>
              <a:t>Legislative Branch – Makes the law  </a:t>
            </a:r>
            <a:endParaRPr lang="en-US" dirty="0">
              <a:solidFill>
                <a:schemeClr val="bg1"/>
              </a:solidFill>
            </a:endParaRPr>
          </a:p>
        </p:txBody>
      </p:sp>
      <p:sp>
        <p:nvSpPr>
          <p:cNvPr id="9" name="Rectangle 8"/>
          <p:cNvSpPr/>
          <p:nvPr/>
        </p:nvSpPr>
        <p:spPr>
          <a:xfrm>
            <a:off x="6248400" y="2201863"/>
            <a:ext cx="2819400" cy="1200329"/>
          </a:xfrm>
          <a:prstGeom prst="rect">
            <a:avLst/>
          </a:prstGeom>
          <a:solidFill>
            <a:schemeClr val="accent3"/>
          </a:solidFill>
        </p:spPr>
        <p:txBody>
          <a:bodyPr>
            <a:spAutoFit/>
          </a:bodyPr>
          <a:lstStyle/>
          <a:p>
            <a:pPr algn="ctr">
              <a:defRPr/>
            </a:pPr>
            <a:r>
              <a:rPr lang="en-US" b="1" dirty="0">
                <a:solidFill>
                  <a:schemeClr val="bg1"/>
                </a:solidFill>
              </a:rPr>
              <a:t>The President has the power to veto bills proposed by Congress. </a:t>
            </a:r>
            <a:endParaRPr lang="en-US" dirty="0">
              <a:solidFill>
                <a:schemeClr val="bg1"/>
              </a:solidFill>
            </a:endParaRPr>
          </a:p>
        </p:txBody>
      </p:sp>
      <p:sp>
        <p:nvSpPr>
          <p:cNvPr id="10" name="Bent-Up Arrow 9"/>
          <p:cNvSpPr/>
          <p:nvPr/>
        </p:nvSpPr>
        <p:spPr>
          <a:xfrm rot="10800000" flipH="1">
            <a:off x="7256462" y="1516063"/>
            <a:ext cx="809625" cy="685800"/>
          </a:xfrm>
          <a:prstGeom prst="bentUp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4751161" y="5486400"/>
            <a:ext cx="4286477" cy="1200329"/>
          </a:xfrm>
          <a:prstGeom prst="rect">
            <a:avLst/>
          </a:prstGeom>
          <a:solidFill>
            <a:schemeClr val="accent1"/>
          </a:solidFill>
        </p:spPr>
        <p:txBody>
          <a:bodyPr wrap="square">
            <a:spAutoFit/>
          </a:bodyPr>
          <a:lstStyle/>
          <a:p>
            <a:pPr algn="ctr">
              <a:spcBef>
                <a:spcPct val="50000"/>
              </a:spcBef>
              <a:buFont typeface="Georgia" charset="0"/>
              <a:buNone/>
              <a:defRPr/>
            </a:pPr>
            <a:r>
              <a:rPr lang="en-US" b="1" dirty="0">
                <a:solidFill>
                  <a:schemeClr val="bg1"/>
                </a:solidFill>
              </a:rPr>
              <a:t>The Supreme Court has the power of judicial review allowing them to declare laws of Congress or acts of the President unconstitutional.</a:t>
            </a:r>
            <a:endParaRPr lang="en-US" dirty="0">
              <a:solidFill>
                <a:schemeClr val="bg1"/>
              </a:solidFill>
            </a:endParaRPr>
          </a:p>
        </p:txBody>
      </p:sp>
      <p:sp>
        <p:nvSpPr>
          <p:cNvPr id="12" name="Down Arrow 11"/>
          <p:cNvSpPr/>
          <p:nvPr/>
        </p:nvSpPr>
        <p:spPr>
          <a:xfrm>
            <a:off x="7756525" y="4379913"/>
            <a:ext cx="473075" cy="1106487"/>
          </a:xfrm>
          <a:prstGeom prst="down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3" name="Rectangle 12"/>
          <p:cNvSpPr/>
          <p:nvPr/>
        </p:nvSpPr>
        <p:spPr>
          <a:xfrm>
            <a:off x="0" y="5327650"/>
            <a:ext cx="3781425" cy="1477963"/>
          </a:xfrm>
          <a:prstGeom prst="rect">
            <a:avLst/>
          </a:prstGeom>
          <a:solidFill>
            <a:schemeClr val="accent6"/>
          </a:solidFill>
        </p:spPr>
        <p:txBody>
          <a:bodyPr>
            <a:spAutoFit/>
          </a:bodyPr>
          <a:lstStyle/>
          <a:p>
            <a:pPr algn="ctr">
              <a:spcBef>
                <a:spcPct val="50000"/>
              </a:spcBef>
              <a:buFont typeface="Georgia" charset="0"/>
              <a:buNone/>
              <a:defRPr/>
            </a:pPr>
            <a:r>
              <a:rPr lang="en-US" b="1" dirty="0">
                <a:solidFill>
                  <a:schemeClr val="bg1"/>
                </a:solidFill>
              </a:rPr>
              <a:t>Legislative branch can pass a bill over the President’s veto with enough votes; may also re-word proposed bill and reintroduce</a:t>
            </a:r>
            <a:endParaRPr lang="en-US" dirty="0">
              <a:solidFill>
                <a:schemeClr val="bg1"/>
              </a:solidFill>
            </a:endParaRPr>
          </a:p>
        </p:txBody>
      </p:sp>
      <p:sp>
        <p:nvSpPr>
          <p:cNvPr id="14" name="Down Arrow 13"/>
          <p:cNvSpPr/>
          <p:nvPr/>
        </p:nvSpPr>
        <p:spPr>
          <a:xfrm>
            <a:off x="1171575" y="4198938"/>
            <a:ext cx="474663" cy="1106487"/>
          </a:xfrm>
          <a:prstGeom prst="down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Box 14"/>
          <p:cNvSpPr txBox="1">
            <a:spLocks noChangeArrowheads="1"/>
          </p:cNvSpPr>
          <p:nvPr/>
        </p:nvSpPr>
        <p:spPr bwMode="auto">
          <a:xfrm>
            <a:off x="304800" y="1360488"/>
            <a:ext cx="2009775" cy="1938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b="1"/>
              <a:t>Here is an example of checks and balances in action:</a:t>
            </a:r>
          </a:p>
        </p:txBody>
      </p:sp>
    </p:spTree>
    <p:extLst>
      <p:ext uri="{BB962C8B-B14F-4D97-AF65-F5344CB8AC3E}">
        <p14:creationId xmlns:p14="http://schemas.microsoft.com/office/powerpoint/2010/main" xmlns="" val="405558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3">
                                            <p:txEl>
                                              <p:pRg st="1" end="1"/>
                                            </p:txEl>
                                          </p:spTgt>
                                        </p:tgtEl>
                                      </p:cBhvr>
                                    </p:animEffect>
                                    <p:set>
                                      <p:cBhvr>
                                        <p:cTn id="27"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
                                            <p:txEl>
                                              <p:pRg st="0" end="0"/>
                                            </p:txEl>
                                          </p:spTgt>
                                        </p:tgtEl>
                                      </p:cBhvr>
                                    </p:animEffect>
                                    <p:set>
                                      <p:cBhvr>
                                        <p:cTn id="32" dur="1" fill="hold">
                                          <p:stCondLst>
                                            <p:cond delay="499"/>
                                          </p:stCondLst>
                                        </p:cTn>
                                        <p:tgtEl>
                                          <p:spTgt spid="3">
                                            <p:txEl>
                                              <p:pRg st="0" end="0"/>
                                            </p:txEl>
                                          </p:spTgt>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3">
                                            <p:txEl>
                                              <p:pRg st="2" end="2"/>
                                            </p:txEl>
                                          </p:spTgt>
                                        </p:tgtEl>
                                      </p:cBhvr>
                                    </p:animEffect>
                                    <p:set>
                                      <p:cBhvr>
                                        <p:cTn id="35" dur="1" fill="hold">
                                          <p:stCondLst>
                                            <p:cond delay="499"/>
                                          </p:stCondLst>
                                        </p:cTn>
                                        <p:tgtEl>
                                          <p:spTgt spid="3">
                                            <p:txEl>
                                              <p:pRg st="2" end="2"/>
                                            </p:txEl>
                                          </p:spTgt>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
                                            <p:txEl>
                                              <p:pRg st="3" end="3"/>
                                            </p:txEl>
                                          </p:spTgt>
                                        </p:tgtEl>
                                      </p:cBhvr>
                                    </p:animEffect>
                                    <p:set>
                                      <p:cBhvr>
                                        <p:cTn id="38" dur="1" fill="hold">
                                          <p:stCondLst>
                                            <p:cond delay="499"/>
                                          </p:stCondLst>
                                        </p:cTn>
                                        <p:tgtEl>
                                          <p:spTgt spid="3">
                                            <p:txEl>
                                              <p:pRg st="3" end="3"/>
                                            </p:txEl>
                                          </p:spTgt>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iterate type="lt">
                                    <p:tmPct val="0"/>
                                  </p:iterate>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fade">
                                      <p:cBhvr>
                                        <p:cTn id="56" dur="5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8" presetClass="emph" presetSubtype="0" fill="hold" grpId="1" nodeType="clickEffect">
                                  <p:stCondLst>
                                    <p:cond delay="0"/>
                                  </p:stCondLst>
                                  <p:iterate type="lt">
                                    <p:tmPct val="4000"/>
                                  </p:iterate>
                                  <p:childTnLst>
                                    <p:set>
                                      <p:cBhvr override="childStyle">
                                        <p:cTn id="67" dur="500" fill="hold"/>
                                        <p:tgtEl>
                                          <p:spTgt spid="8"/>
                                        </p:tgtEl>
                                        <p:attrNameLst>
                                          <p:attrName>style.textDecorationUnderline</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left)">
                                      <p:cBhvr>
                                        <p:cTn id="72" dur="500"/>
                                        <p:tgtEl>
                                          <p:spTgt spid="10"/>
                                        </p:tgtEl>
                                      </p:cBhvr>
                                    </p:animEffect>
                                  </p:childTnLst>
                                </p:cTn>
                              </p:par>
                              <p:par>
                                <p:cTn id="73" presetID="20" presetClass="entr" presetSubtype="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Effect transition="in" filter="wedge">
                                      <p:cBhvr>
                                        <p:cTn id="75" dur="1000"/>
                                        <p:tgtEl>
                                          <p:spTgt spid="9"/>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1" fill="hold" grpId="0" nodeType="click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up)">
                                      <p:cBhvr>
                                        <p:cTn id="80" dur="500"/>
                                        <p:tgtEl>
                                          <p:spTgt spid="12"/>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heel(1)">
                                      <p:cBhvr>
                                        <p:cTn id="83" dur="1000"/>
                                        <p:tgtEl>
                                          <p:spTgt spid="11"/>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1" fill="hold" grpId="0" nodeType="click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wipe(up)">
                                      <p:cBhvr>
                                        <p:cTn id="88" dur="500"/>
                                        <p:tgtEl>
                                          <p:spTgt spid="14"/>
                                        </p:tgtEl>
                                      </p:cBhvr>
                                    </p:animEffect>
                                  </p:childTnLst>
                                </p:cTn>
                              </p:par>
                              <p:par>
                                <p:cTn id="89" presetID="21" presetClass="entr" presetSubtype="1" fill="hold" grpId="0" nodeType="with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heel(1)">
                                      <p:cBhvr>
                                        <p:cTn id="9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P spid="11" grpId="0" animBg="1"/>
      <p:bldP spid="12" grpId="0" animBg="1"/>
      <p:bldP spid="13" grpId="0" animBg="1"/>
      <p:bldP spid="14" grpId="0" animBg="1"/>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of Confederation</a:t>
            </a:r>
            <a:endParaRPr lang="en-US" dirty="0"/>
          </a:p>
        </p:txBody>
      </p:sp>
      <p:sp>
        <p:nvSpPr>
          <p:cNvPr id="3" name="Content Placeholder 2"/>
          <p:cNvSpPr>
            <a:spLocks noGrp="1"/>
          </p:cNvSpPr>
          <p:nvPr>
            <p:ph sz="quarter" idx="1"/>
          </p:nvPr>
        </p:nvSpPr>
        <p:spPr/>
        <p:txBody>
          <a:bodyPr/>
          <a:lstStyle/>
          <a:p>
            <a:r>
              <a:rPr lang="en-US" dirty="0" smtClean="0"/>
              <a:t>Under the Articles of Confederation, the </a:t>
            </a:r>
            <a:r>
              <a:rPr lang="en-US" b="1" dirty="0" smtClean="0"/>
              <a:t>state governments</a:t>
            </a:r>
            <a:r>
              <a:rPr lang="en-US" dirty="0" smtClean="0"/>
              <a:t> retained most of the </a:t>
            </a:r>
            <a:r>
              <a:rPr lang="en-US" b="1" dirty="0" smtClean="0"/>
              <a:t>power.</a:t>
            </a:r>
            <a:endParaRPr lang="en-US" dirty="0" smtClean="0"/>
          </a:p>
          <a:p>
            <a:r>
              <a:rPr lang="en-US" dirty="0" smtClean="0"/>
              <a:t> The </a:t>
            </a:r>
            <a:r>
              <a:rPr lang="en-US" b="1" dirty="0" smtClean="0"/>
              <a:t>central or national government </a:t>
            </a:r>
            <a:r>
              <a:rPr lang="en-US" dirty="0" smtClean="0"/>
              <a:t>commanded </a:t>
            </a:r>
            <a:r>
              <a:rPr lang="en-US" b="1" dirty="0" smtClean="0"/>
              <a:t>little respect </a:t>
            </a:r>
            <a:r>
              <a:rPr lang="en-US" dirty="0" smtClean="0"/>
              <a:t>and was not able to accomplish much because it had </a:t>
            </a:r>
            <a:r>
              <a:rPr lang="en-US" b="1" dirty="0" smtClean="0"/>
              <a:t>little jurisdiction/power over states</a:t>
            </a:r>
            <a:r>
              <a:rPr lang="en-US" dirty="0" smtClean="0"/>
              <a:t> or individuals.</a:t>
            </a:r>
          </a:p>
          <a:p>
            <a:endParaRPr lang="en-US" dirty="0" smtClean="0"/>
          </a:p>
          <a:p>
            <a:endParaRPr lang="en-US" dirty="0"/>
          </a:p>
        </p:txBody>
      </p:sp>
      <p:pic>
        <p:nvPicPr>
          <p:cNvPr id="1027" name="Picture 3" descr="C:\Documents and Settings\flrea\Local Settings\Temporary Internet Files\Content.IE5\53OAU1L4\MC900232130[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95600" y="4114800"/>
            <a:ext cx="3962400" cy="2542316"/>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3733800" y="5104228"/>
            <a:ext cx="1028700" cy="381000"/>
          </a:xfrm>
          <a:prstGeom prst="rect">
            <a:avLst/>
          </a:prstGeom>
          <a:noFill/>
        </p:spPr>
        <p:txBody>
          <a:bodyPr wrap="square" rtlCol="0">
            <a:spAutoFit/>
          </a:bodyPr>
          <a:lstStyle/>
          <a:p>
            <a:r>
              <a:rPr lang="en-US" b="1" dirty="0" smtClean="0">
                <a:solidFill>
                  <a:schemeClr val="bg1"/>
                </a:solidFill>
              </a:rPr>
              <a:t>States</a:t>
            </a:r>
            <a:endParaRPr lang="en-US" b="1" dirty="0">
              <a:solidFill>
                <a:schemeClr val="bg1"/>
              </a:solidFill>
            </a:endParaRPr>
          </a:p>
        </p:txBody>
      </p:sp>
      <p:sp>
        <p:nvSpPr>
          <p:cNvPr id="8" name="TextBox 7"/>
          <p:cNvSpPr txBox="1"/>
          <p:nvPr/>
        </p:nvSpPr>
        <p:spPr>
          <a:xfrm>
            <a:off x="5372100" y="5486400"/>
            <a:ext cx="1028700" cy="646331"/>
          </a:xfrm>
          <a:prstGeom prst="rect">
            <a:avLst/>
          </a:prstGeom>
          <a:noFill/>
        </p:spPr>
        <p:txBody>
          <a:bodyPr wrap="square" rtlCol="0">
            <a:spAutoFit/>
          </a:bodyPr>
          <a:lstStyle/>
          <a:p>
            <a:pPr algn="ctr"/>
            <a:r>
              <a:rPr lang="en-US" b="1" dirty="0" smtClean="0"/>
              <a:t>Nat’l Gov.</a:t>
            </a:r>
            <a:endParaRPr lang="en-US" b="1" dirty="0"/>
          </a:p>
        </p:txBody>
      </p:sp>
    </p:spTree>
    <p:extLst>
      <p:ext uri="{BB962C8B-B14F-4D97-AF65-F5344CB8AC3E}">
        <p14:creationId xmlns:p14="http://schemas.microsoft.com/office/powerpoint/2010/main" xmlns="" val="221088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500"/>
                                        <p:tgtEl>
                                          <p:spTgt spid="102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McGlockton\AppData\Local\Microsoft\Windows\Temporary Internet Files\Content.IE5\XLA05IAX\MC900149345[1].wmf"/>
          <p:cNvPicPr>
            <a:picLocks noChangeAspect="1" noChangeArrowheads="1"/>
          </p:cNvPicPr>
          <p:nvPr/>
        </p:nvPicPr>
        <p:blipFill>
          <a:blip r:embed="rId3" cstate="print">
            <a:lum bright="50000" contrast="-50000"/>
          </a:blip>
          <a:srcRect/>
          <a:stretch>
            <a:fillRect/>
          </a:stretch>
        </p:blipFill>
        <p:spPr bwMode="auto">
          <a:xfrm>
            <a:off x="5410200" y="3886200"/>
            <a:ext cx="3439715" cy="2513090"/>
          </a:xfrm>
          <a:prstGeom prst="rect">
            <a:avLst/>
          </a:prstGeom>
          <a:noFill/>
        </p:spPr>
      </p:pic>
      <p:sp>
        <p:nvSpPr>
          <p:cNvPr id="2" name="Title 1"/>
          <p:cNvSpPr>
            <a:spLocks noGrp="1"/>
          </p:cNvSpPr>
          <p:nvPr>
            <p:ph type="title"/>
          </p:nvPr>
        </p:nvSpPr>
        <p:spPr/>
        <p:txBody>
          <a:bodyPr/>
          <a:lstStyle/>
          <a:p>
            <a:r>
              <a:rPr lang="en-US" dirty="0" smtClean="0"/>
              <a:t>Problems with the Articles of Confederation</a:t>
            </a:r>
            <a:endParaRPr lang="en-US" dirty="0"/>
          </a:p>
        </p:txBody>
      </p:sp>
      <p:sp>
        <p:nvSpPr>
          <p:cNvPr id="3" name="Content Placeholder 2"/>
          <p:cNvSpPr>
            <a:spLocks noGrp="1"/>
          </p:cNvSpPr>
          <p:nvPr>
            <p:ph sz="quarter" idx="1"/>
          </p:nvPr>
        </p:nvSpPr>
        <p:spPr>
          <a:xfrm>
            <a:off x="301752" y="1527048"/>
            <a:ext cx="7242048" cy="4572000"/>
          </a:xfrm>
        </p:spPr>
        <p:txBody>
          <a:bodyPr/>
          <a:lstStyle/>
          <a:p>
            <a:r>
              <a:rPr lang="en-US" dirty="0" smtClean="0"/>
              <a:t>Under the Articles of Confederation, states often argued amongst themselves.</a:t>
            </a:r>
          </a:p>
          <a:p>
            <a:pPr lvl="1"/>
            <a:r>
              <a:rPr lang="en-US" dirty="0" smtClean="0"/>
              <a:t> They also </a:t>
            </a:r>
            <a:r>
              <a:rPr lang="en-US" b="1" dirty="0" smtClean="0"/>
              <a:t>refused to financially support the national government</a:t>
            </a:r>
            <a:r>
              <a:rPr lang="en-US" dirty="0" smtClean="0"/>
              <a:t>. </a:t>
            </a:r>
          </a:p>
          <a:p>
            <a:pPr lvl="1"/>
            <a:r>
              <a:rPr lang="en-US" dirty="0" smtClean="0"/>
              <a:t>The national government was </a:t>
            </a:r>
            <a:r>
              <a:rPr lang="en-US" b="1" dirty="0" smtClean="0"/>
              <a:t>powerless to enforce any acts it did pass</a:t>
            </a:r>
            <a:r>
              <a:rPr lang="en-US" dirty="0" smtClean="0"/>
              <a:t>. </a:t>
            </a:r>
          </a:p>
          <a:p>
            <a:pPr lvl="1"/>
            <a:r>
              <a:rPr lang="en-US" dirty="0" smtClean="0"/>
              <a:t>Some states began making agreements with foreign governments. </a:t>
            </a:r>
          </a:p>
          <a:p>
            <a:pPr lvl="1"/>
            <a:r>
              <a:rPr lang="en-US" dirty="0" smtClean="0"/>
              <a:t>Most had their own military. </a:t>
            </a:r>
          </a:p>
          <a:p>
            <a:pPr lvl="1"/>
            <a:r>
              <a:rPr lang="en-US" dirty="0" smtClean="0"/>
              <a:t>Most states printed their own money. There was </a:t>
            </a:r>
            <a:r>
              <a:rPr lang="en-US" b="1" dirty="0" smtClean="0"/>
              <a:t>no stable economy.</a:t>
            </a:r>
          </a:p>
          <a:p>
            <a:endParaRPr lang="en-US" dirty="0"/>
          </a:p>
        </p:txBody>
      </p:sp>
    </p:spTree>
    <p:extLst>
      <p:ext uri="{BB962C8B-B14F-4D97-AF65-F5344CB8AC3E}">
        <p14:creationId xmlns:p14="http://schemas.microsoft.com/office/powerpoint/2010/main" xmlns="" val="2433728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Shays’ Rebellion</a:t>
            </a:r>
            <a:endParaRPr lang="en-US" dirty="0"/>
          </a:p>
        </p:txBody>
      </p:sp>
      <p:sp>
        <p:nvSpPr>
          <p:cNvPr id="3" name="Content Placeholder 2"/>
          <p:cNvSpPr>
            <a:spLocks noGrp="1"/>
          </p:cNvSpPr>
          <p:nvPr>
            <p:ph sz="quarter" idx="1"/>
          </p:nvPr>
        </p:nvSpPr>
        <p:spPr/>
        <p:txBody>
          <a:bodyPr>
            <a:normAutofit/>
          </a:bodyPr>
          <a:lstStyle/>
          <a:p>
            <a:r>
              <a:rPr lang="en-US" dirty="0" smtClean="0"/>
              <a:t>A postwar depression had left many small farmers unable to pay their debts and threatened with mortgage foreclosures.</a:t>
            </a:r>
          </a:p>
          <a:p>
            <a:r>
              <a:rPr lang="en-US" dirty="0" smtClean="0"/>
              <a:t> In western Massachusetts, a small band of farmers led by Captain Daniel Shays undertook a series of armed attacks on courthouses to prevent judges from foreclosing on farms.</a:t>
            </a:r>
            <a:endParaRPr lang="en-US" dirty="0"/>
          </a:p>
        </p:txBody>
      </p:sp>
      <p:pic>
        <p:nvPicPr>
          <p:cNvPr id="4" name="Picture 2" descr="C:\Users\TMcGlockton\AppData\Local\Microsoft\Windows\Temporary Internet Files\Content.IE5\KV0U65SN\MC900280297[1].wmf"/>
          <p:cNvPicPr>
            <a:picLocks noChangeAspect="1" noChangeArrowheads="1"/>
          </p:cNvPicPr>
          <p:nvPr/>
        </p:nvPicPr>
        <p:blipFill>
          <a:blip r:embed="rId3" cstate="print"/>
          <a:srcRect/>
          <a:stretch>
            <a:fillRect/>
          </a:stretch>
        </p:blipFill>
        <p:spPr bwMode="auto">
          <a:xfrm>
            <a:off x="6781800" y="4267200"/>
            <a:ext cx="1708087" cy="2260349"/>
          </a:xfrm>
          <a:prstGeom prst="rect">
            <a:avLst/>
          </a:prstGeom>
          <a:noFill/>
        </p:spPr>
      </p:pic>
      <p:pic>
        <p:nvPicPr>
          <p:cNvPr id="2050" name="Picture 2" descr="C:\Users\TMcGlockton\AppData\Local\Microsoft\Windows\Temporary Internet Files\Content.IE5\KV0U65SN\MM900041080[1].gif"/>
          <p:cNvPicPr>
            <a:picLocks noChangeAspect="1" noChangeArrowheads="1" noCrop="1"/>
          </p:cNvPicPr>
          <p:nvPr/>
        </p:nvPicPr>
        <p:blipFill>
          <a:blip r:embed="rId4" cstate="print"/>
          <a:srcRect/>
          <a:stretch>
            <a:fillRect/>
          </a:stretch>
        </p:blipFill>
        <p:spPr bwMode="auto">
          <a:xfrm>
            <a:off x="1143000" y="5029200"/>
            <a:ext cx="542925" cy="1076325"/>
          </a:xfrm>
          <a:prstGeom prst="rect">
            <a:avLst/>
          </a:prstGeom>
          <a:noFill/>
        </p:spPr>
      </p:pic>
      <p:pic>
        <p:nvPicPr>
          <p:cNvPr id="2051" name="Picture 3" descr="C:\Users\TMcGlockton\AppData\Local\Microsoft\Windows\Temporary Internet Files\Content.IE5\KV0U65SN\MM900041080[1].gif"/>
          <p:cNvPicPr>
            <a:picLocks noChangeAspect="1" noChangeArrowheads="1" noCrop="1"/>
          </p:cNvPicPr>
          <p:nvPr/>
        </p:nvPicPr>
        <p:blipFill>
          <a:blip r:embed="rId4" cstate="print"/>
          <a:srcRect/>
          <a:stretch>
            <a:fillRect/>
          </a:stretch>
        </p:blipFill>
        <p:spPr bwMode="auto">
          <a:xfrm>
            <a:off x="2667000" y="5029200"/>
            <a:ext cx="542925" cy="1076325"/>
          </a:xfrm>
          <a:prstGeom prst="rect">
            <a:avLst/>
          </a:prstGeom>
          <a:noFill/>
        </p:spPr>
      </p:pic>
      <p:pic>
        <p:nvPicPr>
          <p:cNvPr id="2052" name="Picture 4" descr="C:\Users\TMcGlockton\AppData\Local\Microsoft\Windows\Temporary Internet Files\Content.IE5\KV0U65SN\MM900041080[1].gif"/>
          <p:cNvPicPr>
            <a:picLocks noChangeAspect="1" noChangeArrowheads="1" noCrop="1"/>
          </p:cNvPicPr>
          <p:nvPr/>
        </p:nvPicPr>
        <p:blipFill>
          <a:blip r:embed="rId4" cstate="print"/>
          <a:srcRect/>
          <a:stretch>
            <a:fillRect/>
          </a:stretch>
        </p:blipFill>
        <p:spPr bwMode="auto">
          <a:xfrm>
            <a:off x="4267200" y="5029200"/>
            <a:ext cx="542925" cy="1076325"/>
          </a:xfrm>
          <a:prstGeom prst="rect">
            <a:avLst/>
          </a:prstGeom>
          <a:noFill/>
        </p:spPr>
      </p:pic>
    </p:spTree>
    <p:extLst>
      <p:ext uri="{BB962C8B-B14F-4D97-AF65-F5344CB8AC3E}">
        <p14:creationId xmlns:p14="http://schemas.microsoft.com/office/powerpoint/2010/main" xmlns="" val="39281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Shays’ Rebellion</a:t>
            </a:r>
            <a:endParaRPr lang="en-US" dirty="0"/>
          </a:p>
        </p:txBody>
      </p:sp>
      <p:sp>
        <p:nvSpPr>
          <p:cNvPr id="3" name="Content Placeholder 2"/>
          <p:cNvSpPr>
            <a:spLocks noGrp="1"/>
          </p:cNvSpPr>
          <p:nvPr>
            <p:ph sz="quarter" idx="1"/>
          </p:nvPr>
        </p:nvSpPr>
        <p:spPr/>
        <p:txBody>
          <a:bodyPr>
            <a:normAutofit/>
          </a:bodyPr>
          <a:lstStyle/>
          <a:p>
            <a:r>
              <a:rPr lang="en-US" dirty="0" smtClean="0"/>
              <a:t>Shays’ Rebellion was the fiercest outbreak of public discontent in the new nation and </a:t>
            </a:r>
            <a:r>
              <a:rPr lang="en-US" b="1" dirty="0" smtClean="0"/>
              <a:t>demonstrated the weaknesses of the Articles of Confederation</a:t>
            </a:r>
            <a:r>
              <a:rPr lang="en-US" dirty="0" smtClean="0"/>
              <a:t>. </a:t>
            </a:r>
          </a:p>
          <a:p>
            <a:r>
              <a:rPr lang="en-US" dirty="0" smtClean="0"/>
              <a:t>The rebellion convinced many states of the need for a stronger central government.</a:t>
            </a:r>
            <a:endParaRPr lang="en-US" dirty="0"/>
          </a:p>
        </p:txBody>
      </p:sp>
      <p:pic>
        <p:nvPicPr>
          <p:cNvPr id="3074" name="Picture 2" descr="C:\Documents and Settings\flrea\Local Settings\Temporary Internet Files\Content.IE5\FH0Z1Q3L\MC900304341[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42262" y="4114800"/>
            <a:ext cx="3455562" cy="213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9935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is Needed</a:t>
            </a:r>
            <a:endParaRPr lang="en-US" dirty="0"/>
          </a:p>
        </p:txBody>
      </p:sp>
      <p:sp>
        <p:nvSpPr>
          <p:cNvPr id="3" name="Content Placeholder 2"/>
          <p:cNvSpPr>
            <a:spLocks noGrp="1"/>
          </p:cNvSpPr>
          <p:nvPr>
            <p:ph sz="quarter" idx="1"/>
          </p:nvPr>
        </p:nvSpPr>
        <p:spPr/>
        <p:txBody>
          <a:bodyPr/>
          <a:lstStyle/>
          <a:p>
            <a:r>
              <a:rPr lang="en-US" dirty="0" smtClean="0"/>
              <a:t>As the economic and military weaknesses became apparent, people began asking for changes to the Articles of Confederation that would create a stronger national government. </a:t>
            </a:r>
            <a:endParaRPr lang="en-US" dirty="0"/>
          </a:p>
        </p:txBody>
      </p:sp>
      <p:pic>
        <p:nvPicPr>
          <p:cNvPr id="4" name="Picture 3" descr="C:\Documents and Settings\flrea\Local Settings\Temporary Internet Files\Content.IE5\MIT1Q49H\MC900078752[1].wm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3520290"/>
            <a:ext cx="2438400" cy="2333618"/>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5" descr="C:\Documents and Settings\flrea\Local Settings\Temporary Internet Files\Content.IE5\WM7TZ3O8\MC900078746[1].wm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10200" y="3158593"/>
            <a:ext cx="3323263" cy="3057011"/>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ight Arrow 5"/>
          <p:cNvSpPr/>
          <p:nvPr/>
        </p:nvSpPr>
        <p:spPr>
          <a:xfrm>
            <a:off x="3352800" y="4267200"/>
            <a:ext cx="2438400" cy="1143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70271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1+#ppt_h/2"/>
                                          </p:val>
                                        </p:tav>
                                        <p:tav tm="100000">
                                          <p:val>
                                            <p:strVal val="#ppt_y"/>
                                          </p:val>
                                        </p:tav>
                                      </p:tavLst>
                                    </p:anim>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Philadelphia Convention	</a:t>
            </a:r>
            <a:endParaRPr lang="en-US" dirty="0"/>
          </a:p>
        </p:txBody>
      </p:sp>
      <p:pic>
        <p:nvPicPr>
          <p:cNvPr id="57346" name="Picture 2" descr="C:\Documents and Settings\flrea\Local Settings\Temporary Internet Files\Content.IE5\3WK9XAN9\MC900149338[1].wmf"/>
          <p:cNvPicPr>
            <a:picLocks noChangeAspect="1" noChangeArrowheads="1"/>
          </p:cNvPicPr>
          <p:nvPr/>
        </p:nvPicPr>
        <p:blipFill>
          <a:blip r:embed="rId3" cstate="print">
            <a:lum bright="70000" contrast="-70000"/>
            <a:extLst>
              <a:ext uri="{28A0092B-C50C-407E-A947-70E740481C1C}">
                <a14:useLocalDpi xmlns:a14="http://schemas.microsoft.com/office/drawing/2010/main" xmlns="" val="0"/>
              </a:ext>
            </a:extLst>
          </a:blip>
          <a:srcRect/>
          <a:stretch>
            <a:fillRect/>
          </a:stretch>
        </p:blipFill>
        <p:spPr bwMode="auto">
          <a:xfrm>
            <a:off x="7415454" y="0"/>
            <a:ext cx="1728545" cy="2590800"/>
          </a:xfrm>
          <a:prstGeom prst="rect">
            <a:avLst/>
          </a:prstGeom>
          <a:noFill/>
          <a:extLst>
            <a:ext uri="{909E8E84-426E-40DD-AFC4-6F175D3DCCD1}">
              <a14:hiddenFill xmlns:a14="http://schemas.microsoft.com/office/drawing/2010/main" xmlns="">
                <a:solidFill>
                  <a:srgbClr val="FFFFFF"/>
                </a:solidFill>
              </a14:hiddenFill>
            </a:ext>
          </a:extLst>
        </p:spPr>
      </p:pic>
      <p:pic>
        <p:nvPicPr>
          <p:cNvPr id="57347" name="Picture 3" descr="C:\Documents and Settings\flrea\Local Settings\Temporary Internet Files\Content.IE5\6QWJWNTB\MC900039370[1].wmf"/>
          <p:cNvPicPr>
            <a:picLocks noChangeAspect="1" noChangeArrowheads="1"/>
          </p:cNvPicPr>
          <p:nvPr/>
        </p:nvPicPr>
        <p:blipFill>
          <a:blip r:embed="rId4" cstate="print">
            <a:lum bright="70000" contrast="-70000"/>
            <a:extLst>
              <a:ext uri="{28A0092B-C50C-407E-A947-70E740481C1C}">
                <a14:useLocalDpi xmlns:a14="http://schemas.microsoft.com/office/drawing/2010/main" xmlns="" val="0"/>
              </a:ext>
            </a:extLst>
          </a:blip>
          <a:srcRect/>
          <a:stretch>
            <a:fillRect/>
          </a:stretch>
        </p:blipFill>
        <p:spPr bwMode="auto">
          <a:xfrm>
            <a:off x="-15240" y="4876800"/>
            <a:ext cx="1347940" cy="19812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a:spLocks noGrp="1"/>
          </p:cNvSpPr>
          <p:nvPr>
            <p:ph idx="1"/>
          </p:nvPr>
        </p:nvSpPr>
        <p:spPr>
          <a:xfrm>
            <a:off x="533400" y="1828800"/>
            <a:ext cx="7408333" cy="3450696"/>
          </a:xfrm>
        </p:spPr>
        <p:txBody>
          <a:bodyPr>
            <a:noAutofit/>
          </a:bodyPr>
          <a:lstStyle/>
          <a:p>
            <a:r>
              <a:rPr lang="en-US" sz="2600" dirty="0" smtClean="0"/>
              <a:t>At the urging of the states, Congress invited delegates from all of the states to Philadelphia</a:t>
            </a:r>
          </a:p>
          <a:p>
            <a:r>
              <a:rPr lang="en-US" sz="2600" dirty="0" smtClean="0"/>
              <a:t>The purpose of this meeting was “for the sole and express purpose of </a:t>
            </a:r>
            <a:r>
              <a:rPr lang="en-US" sz="2600" b="1" i="1" dirty="0" smtClean="0"/>
              <a:t>revising</a:t>
            </a:r>
            <a:r>
              <a:rPr lang="en-US" sz="2600" dirty="0" smtClean="0"/>
              <a:t> the Articles of Confederation”  </a:t>
            </a:r>
          </a:p>
          <a:p>
            <a:pPr lvl="1"/>
            <a:r>
              <a:rPr lang="en-US" sz="2600" dirty="0" smtClean="0"/>
              <a:t>Delegates (representatives of the states attending the convention) were only to revise the Articles…</a:t>
            </a:r>
          </a:p>
          <a:p>
            <a:pPr marL="457200" lvl="1" indent="0">
              <a:buNone/>
            </a:pPr>
            <a:r>
              <a:rPr lang="en-US" sz="2400" dirty="0" smtClean="0"/>
              <a:t>		</a:t>
            </a:r>
          </a:p>
          <a:p>
            <a:pPr marL="457200" lvl="1" indent="0">
              <a:buNone/>
            </a:pPr>
            <a:r>
              <a:rPr lang="en-US" sz="2400" dirty="0"/>
              <a:t>	</a:t>
            </a:r>
            <a:r>
              <a:rPr lang="en-US" sz="2400" dirty="0" smtClean="0"/>
              <a:t>	…but did they do more than revise?</a:t>
            </a:r>
          </a:p>
          <a:p>
            <a:pPr marL="0" indent="0">
              <a:buNone/>
            </a:pPr>
            <a:endParaRPr lang="en-US" sz="2800" dirty="0"/>
          </a:p>
        </p:txBody>
      </p:sp>
    </p:spTree>
    <p:extLst>
      <p:ext uri="{BB962C8B-B14F-4D97-AF65-F5344CB8AC3E}">
        <p14:creationId xmlns:p14="http://schemas.microsoft.com/office/powerpoint/2010/main" xmlns="" val="996396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1955</TotalTime>
  <Words>2711</Words>
  <Application>Microsoft Office PowerPoint</Application>
  <PresentationFormat>On-screen Show (4:3)</PresentationFormat>
  <Paragraphs>293</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Civic</vt:lpstr>
      <vt:lpstr>Fix-a-Failure</vt:lpstr>
      <vt:lpstr>Articles of Confederation</vt:lpstr>
      <vt:lpstr>Confederation</vt:lpstr>
      <vt:lpstr>Articles of Confederation</vt:lpstr>
      <vt:lpstr>Problems with the Articles of Confederation</vt:lpstr>
      <vt:lpstr>Shays’ Rebellion</vt:lpstr>
      <vt:lpstr>Shays’ Rebellion</vt:lpstr>
      <vt:lpstr>Change is Needed</vt:lpstr>
      <vt:lpstr>Philadelphia Convention </vt:lpstr>
      <vt:lpstr>Philadelphia Convention</vt:lpstr>
      <vt:lpstr>Philadelphia Convention</vt:lpstr>
      <vt:lpstr>Article Failures</vt:lpstr>
      <vt:lpstr>Article Failures</vt:lpstr>
      <vt:lpstr>Article Failures</vt:lpstr>
      <vt:lpstr>Article Failures</vt:lpstr>
      <vt:lpstr>Article Failures</vt:lpstr>
      <vt:lpstr>Article Failures</vt:lpstr>
      <vt:lpstr>Article Failures</vt:lpstr>
      <vt:lpstr>Article Failures</vt:lpstr>
      <vt:lpstr>On Top of All Those Issues…</vt:lpstr>
      <vt:lpstr>Options </vt:lpstr>
      <vt:lpstr>SCAVENGER HUNT!</vt:lpstr>
      <vt:lpstr>Fix-a-Fail</vt:lpstr>
      <vt:lpstr>Fix-a-Failure</vt:lpstr>
      <vt:lpstr>Slide 25</vt:lpstr>
      <vt:lpstr>Slide 26</vt:lpstr>
      <vt:lpstr>Fix-a-Failure</vt:lpstr>
      <vt:lpstr>Fix-a-Failure</vt:lpstr>
      <vt:lpstr>Fix-a-Failure</vt:lpstr>
      <vt:lpstr>Fix-a-Failure</vt:lpstr>
      <vt:lpstr>Fix-a-Failure</vt:lpstr>
      <vt:lpstr>Representation </vt:lpstr>
      <vt:lpstr>Slavery </vt:lpstr>
      <vt:lpstr>Power Struggle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Crowe</dc:creator>
  <cp:lastModifiedBy>Tiana McGlockton</cp:lastModifiedBy>
  <cp:revision>39</cp:revision>
  <dcterms:created xsi:type="dcterms:W3CDTF">2012-07-31T14:13:47Z</dcterms:created>
  <dcterms:modified xsi:type="dcterms:W3CDTF">2012-09-13T03:37:12Z</dcterms:modified>
</cp:coreProperties>
</file>